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Lor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549099-156E-420B-9134-5EDE26889F9D}">
  <a:tblStyle styleId="{13549099-156E-420B-9134-5EDE26889F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Lora-bold.fntdata"/><Relationship Id="rId27" Type="http://schemas.openxmlformats.org/officeDocument/2006/relationships/font" Target="fonts/Lor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ora-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Lor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5dc5c693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5dc5c693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Sumukh</a:t>
            </a:r>
            <a:endParaRPr/>
          </a:p>
          <a:p>
            <a:pPr indent="0" lvl="0" marL="0" rtl="0" algn="l">
              <a:spcBef>
                <a:spcPts val="0"/>
              </a:spcBef>
              <a:spcAft>
                <a:spcPts val="0"/>
              </a:spcAft>
              <a:buNone/>
            </a:pPr>
            <a:r>
              <a:rPr lang="en"/>
              <a:t>How to find out which features to pick?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6c976fd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6c976fd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6c976fd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6c976fd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6c976fd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6c976fd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Won</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6c976fd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6c976fd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5dc5c693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5dc5c693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Sumukh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5dc5c693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5dc5c693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5dc5c69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5dc5c69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5dc5c693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5dc5c693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73069d1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73069d1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Aparajita</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There are 9425 records present in the dataset which have 29 total attributes. These attributes are: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genre like comedy, romantic, drama, action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has information about the director, actor, writer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Summary of the movie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Maturity like rating like TV-18,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IMDb rating and other scores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country, language, and release date of the movie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Other features like runtime availability, IMDb votes etc.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terms of data cleaning,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There are some inconsistencies present in the data like not rated, unrated, NOT RATED which means the same, all these values are corrected and transformed to Unrated.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similar maturity ratings are converted to a single value like the one in this example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these maturity ratings are converted to numeric values which could be encoded in the model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Punctuations are removed since for processing of the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stop words which appear frequently and do not add any valuable information  are removed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 dictionary mapping is created for each feature to be able to use in the recommendation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5dc5c693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5dc5c693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Aparajita</a:t>
            </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One of the very popular recommendation systems is Content-Based Filtering and Collaborative Filtering. In content-based filtering, user interests are compared to the product features, and recommendations are made based on the similarity score between them. In this case, we first filtered the dataset based on the user input like the genre, IMDb rating, language, country availability, and then created a bag of words that contains the vector representation of these features including the summary of the movie that the user had liked. A cosine similarity matrix is then created based on the term frequency/ inverse document frequency of the feature vector. The result is the top 10 recommended list of movies.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The second most popular recommendation system is collaborative filtering which suggests movies based on a different user whose taste may be similar to you. It requires the user demographic and ratings provided to multiple movies by different users. Since our dataset does not have any information regarding the users ratings, we decided not to implement this recommendation system. However, Netflix uses both content as well as to provide suggestions to its users.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5dc5c693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5dc5c693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Aparajita</a:t>
            </a:r>
            <a:endParaRPr/>
          </a:p>
          <a:p>
            <a:pPr indent="0" lvl="0" marL="0" rtl="0" algn="l">
              <a:spcBef>
                <a:spcPts val="0"/>
              </a:spcBef>
              <a:spcAft>
                <a:spcPts val="0"/>
              </a:spcAft>
              <a:buNone/>
            </a:pPr>
            <a:r>
              <a:t/>
            </a:r>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we can see, the results of the top 10 recommended movies after giving the following input by two users.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5dc5c693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5dc5c693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Won</a:t>
            </a:r>
            <a:endParaRPr/>
          </a:p>
          <a:p>
            <a:pPr indent="0" lvl="0" marL="0" rtl="0" algn="l">
              <a:spcBef>
                <a:spcPts val="0"/>
              </a:spcBef>
              <a:spcAft>
                <a:spcPts val="0"/>
              </a:spcAft>
              <a:buNone/>
            </a:pPr>
            <a:r>
              <a:rPr lang="en"/>
              <a:t>Features used - Genre, languages, country availability, IMDb score</a:t>
            </a:r>
            <a:endParaRPr/>
          </a:p>
          <a:p>
            <a:pPr indent="0" lvl="0" marL="0" rtl="0" algn="l">
              <a:spcBef>
                <a:spcPts val="0"/>
              </a:spcBef>
              <a:spcAft>
                <a:spcPts val="0"/>
              </a:spcAft>
              <a:buNone/>
            </a:pPr>
            <a:r>
              <a:rPr lang="en"/>
              <a:t>One-hot encoding of the categorical features -&gt; Genre, languages, country availability</a:t>
            </a:r>
            <a:endParaRPr/>
          </a:p>
          <a:p>
            <a:pPr indent="0" lvl="0" marL="0" rtl="0" algn="l">
              <a:spcBef>
                <a:spcPts val="0"/>
              </a:spcBef>
              <a:spcAft>
                <a:spcPts val="0"/>
              </a:spcAft>
              <a:buNone/>
            </a:pPr>
            <a:r>
              <a:rPr lang="en"/>
              <a:t>Dimension reduction using autoencoder </a:t>
            </a:r>
            <a:endParaRPr/>
          </a:p>
          <a:p>
            <a:pPr indent="0" lvl="0" marL="0" rtl="0" algn="l">
              <a:spcBef>
                <a:spcPts val="0"/>
              </a:spcBef>
              <a:spcAft>
                <a:spcPts val="0"/>
              </a:spcAft>
              <a:buNone/>
            </a:pPr>
            <a:r>
              <a:rPr lang="en"/>
              <a:t>FInally, used KNN to find 10 closest points using Minkowski distance metric</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6c976fd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6c976fd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5dc5c693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5dc5c693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Sumukh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5.png"/><Relationship Id="rId13" Type="http://schemas.openxmlformats.org/officeDocument/2006/relationships/image" Target="../media/image20.png"/><Relationship Id="rId12"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14.png"/><Relationship Id="rId15" Type="http://schemas.openxmlformats.org/officeDocument/2006/relationships/image" Target="../media/image24.png"/><Relationship Id="rId14" Type="http://schemas.openxmlformats.org/officeDocument/2006/relationships/image" Target="../media/image21.png"/><Relationship Id="rId16"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4.png"/><Relationship Id="rId8"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drive.google.com/file/d/1pnPOAgz9midFoWzT6IdYNXGQKM1gMORr/view"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syedmubarak/netflix-dataset-latest-2021" TargetMode="Externa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Netflix Recommendation Engine</a:t>
            </a:r>
            <a:endParaRPr/>
          </a:p>
        </p:txBody>
      </p:sp>
      <p:sp>
        <p:nvSpPr>
          <p:cNvPr id="86" name="Google Shape;86;p13"/>
          <p:cNvSpPr txBox="1"/>
          <p:nvPr>
            <p:ph idx="1" type="subTitle"/>
          </p:nvPr>
        </p:nvSpPr>
        <p:spPr>
          <a:xfrm>
            <a:off x="598100" y="2715942"/>
            <a:ext cx="8222100" cy="105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 sz="1400"/>
              <a:t>Group 9</a:t>
            </a:r>
            <a:endParaRPr sz="1400"/>
          </a:p>
          <a:p>
            <a:pPr indent="0" lvl="0" marL="0" rtl="0" algn="l">
              <a:lnSpc>
                <a:spcPct val="95000"/>
              </a:lnSpc>
              <a:spcBef>
                <a:spcPts val="0"/>
              </a:spcBef>
              <a:spcAft>
                <a:spcPts val="0"/>
              </a:spcAft>
              <a:buSzPts val="275"/>
              <a:buNone/>
            </a:pPr>
            <a:r>
              <a:rPr lang="en" sz="1400"/>
              <a:t>Tim Schaefer, Won Joon Choi, </a:t>
            </a:r>
            <a:endParaRPr sz="1400"/>
          </a:p>
          <a:p>
            <a:pPr indent="0" lvl="0" marL="0" rtl="0" algn="l">
              <a:lnSpc>
                <a:spcPct val="95000"/>
              </a:lnSpc>
              <a:spcBef>
                <a:spcPts val="0"/>
              </a:spcBef>
              <a:spcAft>
                <a:spcPts val="0"/>
              </a:spcAft>
              <a:buSzPts val="275"/>
              <a:buNone/>
            </a:pPr>
            <a:r>
              <a:rPr lang="en" sz="1400"/>
              <a:t>Aparajita Kar, Sumukh Nitundila</a:t>
            </a:r>
            <a:endParaRPr sz="1400"/>
          </a:p>
          <a:p>
            <a:pPr indent="0" lvl="0" marL="0" rtl="0" algn="l">
              <a:lnSpc>
                <a:spcPct val="95000"/>
              </a:lnSpc>
              <a:spcBef>
                <a:spcPts val="0"/>
              </a:spcBef>
              <a:spcAft>
                <a:spcPts val="0"/>
              </a:spcAft>
              <a:buSzPts val="275"/>
              <a:buNone/>
            </a:pPr>
            <a:r>
              <a:t/>
            </a:r>
            <a:endParaRPr sz="1400"/>
          </a:p>
          <a:p>
            <a:pPr indent="0" lvl="0" marL="0" rtl="0" algn="l">
              <a:lnSpc>
                <a:spcPct val="95000"/>
              </a:lnSpc>
              <a:spcBef>
                <a:spcPts val="0"/>
              </a:spcBef>
              <a:spcAft>
                <a:spcPts val="0"/>
              </a:spcAft>
              <a:buSzPts val="275"/>
              <a:buNone/>
            </a:pPr>
            <a:r>
              <a:rPr lang="en" sz="1400"/>
              <a:t>December 16, 2021</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64" name="Google Shape;164;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2"/>
          <p:cNvPicPr preferRelativeResize="0"/>
          <p:nvPr/>
        </p:nvPicPr>
        <p:blipFill>
          <a:blip r:embed="rId3">
            <a:alphaModFix/>
          </a:blip>
          <a:stretch>
            <a:fillRect/>
          </a:stretch>
        </p:blipFill>
        <p:spPr>
          <a:xfrm>
            <a:off x="272350" y="1106312"/>
            <a:ext cx="3652601" cy="3586125"/>
          </a:xfrm>
          <a:prstGeom prst="rect">
            <a:avLst/>
          </a:prstGeom>
          <a:noFill/>
          <a:ln>
            <a:noFill/>
          </a:ln>
        </p:spPr>
      </p:pic>
      <p:pic>
        <p:nvPicPr>
          <p:cNvPr id="166" name="Google Shape;166;p22"/>
          <p:cNvPicPr preferRelativeResize="0"/>
          <p:nvPr/>
        </p:nvPicPr>
        <p:blipFill rotWithShape="1">
          <a:blip r:embed="rId4">
            <a:alphaModFix/>
          </a:blip>
          <a:srcRect b="-826" l="0" r="-18357" t="0"/>
          <a:stretch/>
        </p:blipFill>
        <p:spPr>
          <a:xfrm>
            <a:off x="4785550" y="1229875"/>
            <a:ext cx="3851801" cy="333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00"/>
              <a:t>Decision Tree Implementation</a:t>
            </a:r>
            <a:endParaRPr sz="2300"/>
          </a:p>
        </p:txBody>
      </p:sp>
      <p:sp>
        <p:nvSpPr>
          <p:cNvPr id="172" name="Google Shape;172;p23"/>
          <p:cNvSpPr txBox="1"/>
          <p:nvPr>
            <p:ph idx="1" type="body"/>
          </p:nvPr>
        </p:nvSpPr>
        <p:spPr>
          <a:xfrm>
            <a:off x="311700" y="1167950"/>
            <a:ext cx="8520600" cy="3646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1st Approach - Recommendation based on Historical X- Number of Views</a:t>
            </a:r>
            <a:endParaRPr/>
          </a:p>
          <a:p>
            <a:pPr indent="-317500" lvl="1" marL="914400" rtl="0" algn="l">
              <a:spcBef>
                <a:spcPts val="0"/>
              </a:spcBef>
              <a:spcAft>
                <a:spcPts val="0"/>
              </a:spcAft>
              <a:buSzPts val="1400"/>
              <a:buChar char="○"/>
            </a:pPr>
            <a:r>
              <a:rPr lang="en"/>
              <a:t>Assumption - Country Availability</a:t>
            </a:r>
            <a:endParaRPr/>
          </a:p>
          <a:p>
            <a:pPr indent="-317500" lvl="1" marL="914400" rtl="0" algn="l">
              <a:spcBef>
                <a:spcPts val="0"/>
              </a:spcBef>
              <a:spcAft>
                <a:spcPts val="0"/>
              </a:spcAft>
              <a:buSzPts val="1400"/>
              <a:buChar char="○"/>
            </a:pPr>
            <a:r>
              <a:rPr lang="en"/>
              <a:t>Choose most </a:t>
            </a:r>
            <a:r>
              <a:rPr lang="en"/>
              <a:t>prevalent</a:t>
            </a:r>
            <a:r>
              <a:rPr lang="en"/>
              <a:t> features (language, genre, tags) </a:t>
            </a:r>
            <a:endParaRPr/>
          </a:p>
          <a:p>
            <a:pPr indent="-317500" lvl="1" marL="914400" rtl="0" algn="l">
              <a:spcBef>
                <a:spcPts val="0"/>
              </a:spcBef>
              <a:spcAft>
                <a:spcPts val="0"/>
              </a:spcAft>
              <a:buSzPts val="1400"/>
              <a:buChar char="○"/>
            </a:pPr>
            <a:r>
              <a:rPr lang="en"/>
              <a:t>Numeric Scores (IMDB, Hidden Gem, Release Year, Rating) </a:t>
            </a:r>
            <a:endParaRPr/>
          </a:p>
          <a:p>
            <a:pPr indent="-317500" lvl="1" marL="914400" rtl="0" algn="l">
              <a:spcBef>
                <a:spcPts val="0"/>
              </a:spcBef>
              <a:spcAft>
                <a:spcPts val="0"/>
              </a:spcAft>
              <a:buSzPts val="1400"/>
              <a:buChar char="○"/>
            </a:pPr>
            <a:r>
              <a:rPr lang="en"/>
              <a:t>Criteria Tolerances for Numerics (ex. Ratings can choose shows +/- 1 Rating Level)</a:t>
            </a:r>
            <a:endParaRPr/>
          </a:p>
          <a:p>
            <a:pPr indent="-317500" lvl="2" marL="1371600" rtl="0" algn="l">
              <a:spcBef>
                <a:spcPts val="0"/>
              </a:spcBef>
              <a:spcAft>
                <a:spcPts val="0"/>
              </a:spcAft>
              <a:buSzPts val="1400"/>
              <a:buChar char="■"/>
            </a:pPr>
            <a:r>
              <a:rPr lang="en"/>
              <a:t>“PG” =&gt; “G”, “PG” or “R” (Parental-Like control “NC-17” or “X” Rating to a “G” User)</a:t>
            </a:r>
            <a:endParaRPr/>
          </a:p>
          <a:p>
            <a:pPr indent="-317500" lvl="2" marL="1371600" rtl="0" algn="l">
              <a:spcBef>
                <a:spcPts val="0"/>
              </a:spcBef>
              <a:spcAft>
                <a:spcPts val="0"/>
              </a:spcAft>
              <a:buSzPts val="1400"/>
              <a:buChar char="■"/>
            </a:pPr>
            <a:r>
              <a:rPr lang="en"/>
              <a:t>2008 =&gt; 2006 - 2010</a:t>
            </a:r>
            <a:endParaRPr/>
          </a:p>
          <a:p>
            <a:pPr indent="-317500" lvl="2" marL="1371600" rtl="0" algn="l">
              <a:spcBef>
                <a:spcPts val="0"/>
              </a:spcBef>
              <a:spcAft>
                <a:spcPts val="0"/>
              </a:spcAft>
              <a:buSzPts val="1400"/>
              <a:buChar char="■"/>
            </a:pPr>
            <a:r>
              <a:rPr lang="en"/>
              <a:t>IMDB and GEM =&gt; Average Value +/- 2 rating points </a:t>
            </a:r>
            <a:endParaRPr/>
          </a:p>
          <a:p>
            <a:pPr indent="-342900" lvl="0" marL="457200" rtl="0" algn="l">
              <a:spcBef>
                <a:spcPts val="0"/>
              </a:spcBef>
              <a:spcAft>
                <a:spcPts val="0"/>
              </a:spcAft>
              <a:buSzPts val="1800"/>
              <a:buChar char="●"/>
            </a:pPr>
            <a:r>
              <a:rPr lang="en"/>
              <a:t>2nd Approach - Recommendation based on User Criteria</a:t>
            </a:r>
            <a:endParaRPr/>
          </a:p>
          <a:p>
            <a:pPr indent="-317500" lvl="1" marL="914400" rtl="0" algn="l">
              <a:spcBef>
                <a:spcPts val="0"/>
              </a:spcBef>
              <a:spcAft>
                <a:spcPts val="0"/>
              </a:spcAft>
              <a:buSzPts val="1400"/>
              <a:buChar char="○"/>
            </a:pPr>
            <a:r>
              <a:rPr lang="en"/>
              <a:t>User Steps Through Recommendation Layers / Filters</a:t>
            </a:r>
            <a:endParaRPr/>
          </a:p>
          <a:p>
            <a:pPr indent="-317500" lvl="2" marL="1371600" rtl="0" algn="l">
              <a:spcBef>
                <a:spcPts val="0"/>
              </a:spcBef>
              <a:spcAft>
                <a:spcPts val="0"/>
              </a:spcAft>
              <a:buSzPts val="1400"/>
              <a:buChar char="■"/>
            </a:pPr>
            <a:r>
              <a:rPr lang="en"/>
              <a:t>Country =&gt; Language =&gt; Genre =&gt; Tags =&gt; Minimum IMDB Rating =&gt; Minimum Gem Rating =&gt; Rating =&gt; Release Year</a:t>
            </a:r>
            <a:endParaRPr/>
          </a:p>
          <a:p>
            <a:pPr indent="-339725" lvl="0" marL="457200" rtl="0" algn="l">
              <a:spcBef>
                <a:spcPts val="0"/>
              </a:spcBef>
              <a:spcAft>
                <a:spcPts val="0"/>
              </a:spcAft>
              <a:buSzPts val="1750"/>
              <a:buChar char="●"/>
            </a:pPr>
            <a:r>
              <a:rPr lang="en" sz="1750"/>
              <a:t>Auto trimming tree </a:t>
            </a:r>
            <a:endParaRPr sz="1750"/>
          </a:p>
          <a:p>
            <a:pPr indent="-317500" lvl="1" marL="914400" rtl="0" algn="l">
              <a:spcBef>
                <a:spcPts val="0"/>
              </a:spcBef>
              <a:spcAft>
                <a:spcPts val="0"/>
              </a:spcAft>
              <a:buSzPts val="1400"/>
              <a:buChar char="○"/>
            </a:pPr>
            <a:r>
              <a:rPr lang="en" sz="1400"/>
              <a:t>Automatically Go Up one Feature Layer if No Shows Meet the Criteria</a:t>
            </a:r>
            <a:endParaRPr sz="1400"/>
          </a:p>
          <a:p>
            <a:pPr indent="-342900" lvl="0" marL="457200" rtl="0" algn="l">
              <a:spcBef>
                <a:spcPts val="0"/>
              </a:spcBef>
              <a:spcAft>
                <a:spcPts val="0"/>
              </a:spcAft>
              <a:buSzPts val="1800"/>
              <a:buChar char="●"/>
            </a:pPr>
            <a:r>
              <a:rPr lang="en"/>
              <a:t>Integrated with a Simple GUI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4"/>
          <p:cNvPicPr preferRelativeResize="0"/>
          <p:nvPr/>
        </p:nvPicPr>
        <p:blipFill rotWithShape="1">
          <a:blip r:embed="rId3">
            <a:alphaModFix/>
          </a:blip>
          <a:srcRect b="8794" l="49817" r="41924" t="75976"/>
          <a:stretch/>
        </p:blipFill>
        <p:spPr>
          <a:xfrm>
            <a:off x="2538050" y="3265950"/>
            <a:ext cx="755102" cy="783275"/>
          </a:xfrm>
          <a:prstGeom prst="rect">
            <a:avLst/>
          </a:prstGeom>
          <a:noFill/>
          <a:ln>
            <a:noFill/>
          </a:ln>
        </p:spPr>
      </p:pic>
      <p:sp>
        <p:nvSpPr>
          <p:cNvPr id="178" name="Google Shape;178;p24"/>
          <p:cNvSpPr txBox="1"/>
          <p:nvPr>
            <p:ph type="title"/>
          </p:nvPr>
        </p:nvSpPr>
        <p:spPr>
          <a:xfrm>
            <a:off x="311700" y="1571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Decision Tree</a:t>
            </a:r>
            <a:endParaRPr/>
          </a:p>
        </p:txBody>
      </p:sp>
      <p:pic>
        <p:nvPicPr>
          <p:cNvPr id="179" name="Google Shape;179;p24"/>
          <p:cNvPicPr preferRelativeResize="0"/>
          <p:nvPr/>
        </p:nvPicPr>
        <p:blipFill rotWithShape="1">
          <a:blip r:embed="rId4">
            <a:alphaModFix/>
          </a:blip>
          <a:srcRect b="57545" l="51798" r="17007" t="23822"/>
          <a:stretch/>
        </p:blipFill>
        <p:spPr>
          <a:xfrm>
            <a:off x="184425" y="1115550"/>
            <a:ext cx="2852501" cy="958349"/>
          </a:xfrm>
          <a:prstGeom prst="rect">
            <a:avLst/>
          </a:prstGeom>
          <a:noFill/>
          <a:ln>
            <a:noFill/>
          </a:ln>
        </p:spPr>
      </p:pic>
      <p:pic>
        <p:nvPicPr>
          <p:cNvPr id="180" name="Google Shape;180;p24"/>
          <p:cNvPicPr preferRelativeResize="0"/>
          <p:nvPr/>
        </p:nvPicPr>
        <p:blipFill rotWithShape="1">
          <a:blip r:embed="rId5">
            <a:alphaModFix/>
          </a:blip>
          <a:srcRect b="20825" l="49612" r="18126" t="53264"/>
          <a:stretch/>
        </p:blipFill>
        <p:spPr>
          <a:xfrm>
            <a:off x="3293150" y="837725"/>
            <a:ext cx="2949850" cy="1332626"/>
          </a:xfrm>
          <a:prstGeom prst="rect">
            <a:avLst/>
          </a:prstGeom>
          <a:noFill/>
          <a:ln>
            <a:noFill/>
          </a:ln>
        </p:spPr>
      </p:pic>
      <p:pic>
        <p:nvPicPr>
          <p:cNvPr id="181" name="Google Shape;181;p24"/>
          <p:cNvPicPr preferRelativeResize="0"/>
          <p:nvPr/>
        </p:nvPicPr>
        <p:blipFill rotWithShape="1">
          <a:blip r:embed="rId6">
            <a:alphaModFix/>
          </a:blip>
          <a:srcRect b="29361" l="33674" r="33327" t="29007"/>
          <a:stretch/>
        </p:blipFill>
        <p:spPr>
          <a:xfrm>
            <a:off x="5741775" y="414300"/>
            <a:ext cx="3017227" cy="2141251"/>
          </a:xfrm>
          <a:prstGeom prst="rect">
            <a:avLst/>
          </a:prstGeom>
          <a:noFill/>
          <a:ln>
            <a:noFill/>
          </a:ln>
        </p:spPr>
      </p:pic>
      <p:sp>
        <p:nvSpPr>
          <p:cNvPr id="182" name="Google Shape;182;p24"/>
          <p:cNvSpPr/>
          <p:nvPr/>
        </p:nvSpPr>
        <p:spPr>
          <a:xfrm>
            <a:off x="2702750" y="1437500"/>
            <a:ext cx="404400" cy="14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rot="-5097">
            <a:off x="5228419" y="1437489"/>
            <a:ext cx="404700" cy="14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4"/>
          <p:cNvPicPr preferRelativeResize="0"/>
          <p:nvPr/>
        </p:nvPicPr>
        <p:blipFill rotWithShape="1">
          <a:blip r:embed="rId7">
            <a:alphaModFix/>
          </a:blip>
          <a:srcRect b="64148" l="8617" r="81229" t="14744"/>
          <a:stretch/>
        </p:blipFill>
        <p:spPr>
          <a:xfrm>
            <a:off x="192525" y="2602037"/>
            <a:ext cx="928402" cy="1085600"/>
          </a:xfrm>
          <a:prstGeom prst="rect">
            <a:avLst/>
          </a:prstGeom>
          <a:noFill/>
          <a:ln>
            <a:noFill/>
          </a:ln>
        </p:spPr>
      </p:pic>
      <p:pic>
        <p:nvPicPr>
          <p:cNvPr id="185" name="Google Shape;185;p24"/>
          <p:cNvPicPr preferRelativeResize="0"/>
          <p:nvPr/>
        </p:nvPicPr>
        <p:blipFill rotWithShape="1">
          <a:blip r:embed="rId8">
            <a:alphaModFix/>
          </a:blip>
          <a:srcRect b="62165" l="10330" r="80108" t="17601"/>
          <a:stretch/>
        </p:blipFill>
        <p:spPr>
          <a:xfrm>
            <a:off x="1120925" y="2601812"/>
            <a:ext cx="846048" cy="1040699"/>
          </a:xfrm>
          <a:prstGeom prst="rect">
            <a:avLst/>
          </a:prstGeom>
          <a:noFill/>
          <a:ln>
            <a:noFill/>
          </a:ln>
        </p:spPr>
      </p:pic>
      <p:pic>
        <p:nvPicPr>
          <p:cNvPr id="186" name="Google Shape;186;p24"/>
          <p:cNvPicPr preferRelativeResize="0"/>
          <p:nvPr/>
        </p:nvPicPr>
        <p:blipFill rotWithShape="1">
          <a:blip r:embed="rId9">
            <a:alphaModFix/>
          </a:blip>
          <a:srcRect b="59303" l="11182" r="78487" t="19590"/>
          <a:stretch/>
        </p:blipFill>
        <p:spPr>
          <a:xfrm>
            <a:off x="184425" y="3148063"/>
            <a:ext cx="944602" cy="1085600"/>
          </a:xfrm>
          <a:prstGeom prst="rect">
            <a:avLst/>
          </a:prstGeom>
          <a:noFill/>
          <a:ln>
            <a:noFill/>
          </a:ln>
        </p:spPr>
      </p:pic>
      <p:pic>
        <p:nvPicPr>
          <p:cNvPr id="187" name="Google Shape;187;p24"/>
          <p:cNvPicPr preferRelativeResize="0"/>
          <p:nvPr/>
        </p:nvPicPr>
        <p:blipFill rotWithShape="1">
          <a:blip r:embed="rId10">
            <a:alphaModFix/>
          </a:blip>
          <a:srcRect b="56912" l="12794" r="77051" t="21980"/>
          <a:stretch/>
        </p:blipFill>
        <p:spPr>
          <a:xfrm>
            <a:off x="1043549" y="3148063"/>
            <a:ext cx="928402" cy="1085600"/>
          </a:xfrm>
          <a:prstGeom prst="rect">
            <a:avLst/>
          </a:prstGeom>
          <a:noFill/>
          <a:ln>
            <a:noFill/>
          </a:ln>
        </p:spPr>
      </p:pic>
      <p:pic>
        <p:nvPicPr>
          <p:cNvPr id="188" name="Google Shape;188;p24"/>
          <p:cNvPicPr preferRelativeResize="0"/>
          <p:nvPr/>
        </p:nvPicPr>
        <p:blipFill rotWithShape="1">
          <a:blip r:embed="rId11">
            <a:alphaModFix/>
          </a:blip>
          <a:srcRect b="76000" l="1951" r="88222" t="2893"/>
          <a:stretch/>
        </p:blipFill>
        <p:spPr>
          <a:xfrm>
            <a:off x="192525" y="3687638"/>
            <a:ext cx="898450" cy="1085600"/>
          </a:xfrm>
          <a:prstGeom prst="rect">
            <a:avLst/>
          </a:prstGeom>
          <a:noFill/>
          <a:ln>
            <a:noFill/>
          </a:ln>
        </p:spPr>
      </p:pic>
      <p:pic>
        <p:nvPicPr>
          <p:cNvPr id="189" name="Google Shape;189;p24"/>
          <p:cNvPicPr preferRelativeResize="0"/>
          <p:nvPr/>
        </p:nvPicPr>
        <p:blipFill rotWithShape="1">
          <a:blip r:embed="rId12">
            <a:alphaModFix/>
          </a:blip>
          <a:srcRect b="76341" l="1893" r="87953" t="2553"/>
          <a:stretch/>
        </p:blipFill>
        <p:spPr>
          <a:xfrm>
            <a:off x="1060000" y="3687638"/>
            <a:ext cx="928402" cy="1085600"/>
          </a:xfrm>
          <a:prstGeom prst="rect">
            <a:avLst/>
          </a:prstGeom>
          <a:noFill/>
          <a:ln>
            <a:noFill/>
          </a:ln>
        </p:spPr>
      </p:pic>
      <p:pic>
        <p:nvPicPr>
          <p:cNvPr id="190" name="Google Shape;190;p24"/>
          <p:cNvPicPr preferRelativeResize="0"/>
          <p:nvPr/>
        </p:nvPicPr>
        <p:blipFill rotWithShape="1">
          <a:blip r:embed="rId13">
            <a:alphaModFix/>
          </a:blip>
          <a:srcRect b="85972" l="3204" r="86642" t="4971"/>
          <a:stretch/>
        </p:blipFill>
        <p:spPr>
          <a:xfrm>
            <a:off x="192525" y="4121413"/>
            <a:ext cx="928402" cy="465801"/>
          </a:xfrm>
          <a:prstGeom prst="rect">
            <a:avLst/>
          </a:prstGeom>
          <a:noFill/>
          <a:ln>
            <a:noFill/>
          </a:ln>
        </p:spPr>
      </p:pic>
      <p:pic>
        <p:nvPicPr>
          <p:cNvPr id="191" name="Google Shape;191;p24"/>
          <p:cNvPicPr preferRelativeResize="0"/>
          <p:nvPr/>
        </p:nvPicPr>
        <p:blipFill rotWithShape="1">
          <a:blip r:embed="rId14">
            <a:alphaModFix/>
          </a:blip>
          <a:srcRect b="79936" l="4570" r="85276" t="7389"/>
          <a:stretch/>
        </p:blipFill>
        <p:spPr>
          <a:xfrm>
            <a:off x="1043550" y="4121413"/>
            <a:ext cx="928402" cy="651826"/>
          </a:xfrm>
          <a:prstGeom prst="rect">
            <a:avLst/>
          </a:prstGeom>
          <a:noFill/>
          <a:ln>
            <a:noFill/>
          </a:ln>
        </p:spPr>
      </p:pic>
      <p:sp>
        <p:nvSpPr>
          <p:cNvPr id="192" name="Google Shape;192;p24"/>
          <p:cNvSpPr/>
          <p:nvPr/>
        </p:nvSpPr>
        <p:spPr>
          <a:xfrm rot="5104">
            <a:off x="3036931" y="3579417"/>
            <a:ext cx="404100" cy="14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24"/>
          <p:cNvPicPr preferRelativeResize="0"/>
          <p:nvPr/>
        </p:nvPicPr>
        <p:blipFill rotWithShape="1">
          <a:blip r:embed="rId15">
            <a:alphaModFix/>
          </a:blip>
          <a:srcRect b="29651" l="33594" r="33409" t="28719"/>
          <a:stretch/>
        </p:blipFill>
        <p:spPr>
          <a:xfrm>
            <a:off x="5741775" y="2587950"/>
            <a:ext cx="3017227" cy="2141251"/>
          </a:xfrm>
          <a:prstGeom prst="rect">
            <a:avLst/>
          </a:prstGeom>
          <a:noFill/>
          <a:ln>
            <a:noFill/>
          </a:ln>
        </p:spPr>
      </p:pic>
      <p:pic>
        <p:nvPicPr>
          <p:cNvPr id="194" name="Google Shape;194;p24"/>
          <p:cNvPicPr preferRelativeResize="0"/>
          <p:nvPr/>
        </p:nvPicPr>
        <p:blipFill rotWithShape="1">
          <a:blip r:embed="rId16">
            <a:alphaModFix/>
          </a:blip>
          <a:srcRect b="19299" l="49712" r="26968" t="54003"/>
          <a:stretch/>
        </p:blipFill>
        <p:spPr>
          <a:xfrm>
            <a:off x="3525250" y="2967687"/>
            <a:ext cx="2132299" cy="1373174"/>
          </a:xfrm>
          <a:prstGeom prst="rect">
            <a:avLst/>
          </a:prstGeom>
          <a:noFill/>
          <a:ln>
            <a:noFill/>
          </a:ln>
        </p:spPr>
      </p:pic>
      <p:sp>
        <p:nvSpPr>
          <p:cNvPr id="195" name="Google Shape;195;p24"/>
          <p:cNvSpPr/>
          <p:nvPr/>
        </p:nvSpPr>
        <p:spPr>
          <a:xfrm rot="-5097">
            <a:off x="5286794" y="3582764"/>
            <a:ext cx="404700" cy="14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rot="5101">
            <a:off x="1988400" y="3616018"/>
            <a:ext cx="404400" cy="14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nvSpPr>
        <p:spPr>
          <a:xfrm>
            <a:off x="15375" y="798550"/>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Historical Recommendation</a:t>
            </a:r>
            <a:endParaRPr>
              <a:latin typeface="Roboto"/>
              <a:ea typeface="Roboto"/>
              <a:cs typeface="Roboto"/>
              <a:sym typeface="Roboto"/>
            </a:endParaRPr>
          </a:p>
        </p:txBody>
      </p:sp>
      <p:sp>
        <p:nvSpPr>
          <p:cNvPr id="198" name="Google Shape;198;p24"/>
          <p:cNvSpPr txBox="1"/>
          <p:nvPr/>
        </p:nvSpPr>
        <p:spPr>
          <a:xfrm>
            <a:off x="0" y="2243100"/>
            <a:ext cx="43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User Criteria Recommendation</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type="title"/>
          </p:nvPr>
        </p:nvSpPr>
        <p:spPr>
          <a:xfrm>
            <a:off x="311700" y="2917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00"/>
              <a:t>Comparison of Approaches (Single Movie Input vs 4 Engines)</a:t>
            </a:r>
            <a:endParaRPr sz="1800"/>
          </a:p>
          <a:p>
            <a:pPr indent="0" lvl="0" marL="0" rtl="0" algn="l">
              <a:spcBef>
                <a:spcPts val="0"/>
              </a:spcBef>
              <a:spcAft>
                <a:spcPts val="0"/>
              </a:spcAft>
              <a:buSzPts val="990"/>
              <a:buNone/>
            </a:pPr>
            <a:r>
              <a:rPr lang="en" sz="1800"/>
              <a:t>Input “The Dark Knight” #8514</a:t>
            </a:r>
            <a:endParaRPr sz="1800"/>
          </a:p>
        </p:txBody>
      </p:sp>
      <p:pic>
        <p:nvPicPr>
          <p:cNvPr id="204" name="Google Shape;204;p25"/>
          <p:cNvPicPr preferRelativeResize="0"/>
          <p:nvPr/>
        </p:nvPicPr>
        <p:blipFill>
          <a:blip r:embed="rId3">
            <a:alphaModFix/>
          </a:blip>
          <a:stretch>
            <a:fillRect/>
          </a:stretch>
        </p:blipFill>
        <p:spPr>
          <a:xfrm>
            <a:off x="257300" y="1085513"/>
            <a:ext cx="3229251" cy="1656450"/>
          </a:xfrm>
          <a:prstGeom prst="rect">
            <a:avLst/>
          </a:prstGeom>
          <a:noFill/>
          <a:ln>
            <a:noFill/>
          </a:ln>
        </p:spPr>
      </p:pic>
      <p:pic>
        <p:nvPicPr>
          <p:cNvPr id="205" name="Google Shape;205;p25"/>
          <p:cNvPicPr preferRelativeResize="0"/>
          <p:nvPr/>
        </p:nvPicPr>
        <p:blipFill rotWithShape="1">
          <a:blip r:embed="rId4">
            <a:alphaModFix/>
          </a:blip>
          <a:srcRect b="0" l="0" r="84072" t="5320"/>
          <a:stretch/>
        </p:blipFill>
        <p:spPr>
          <a:xfrm>
            <a:off x="2765425" y="1126525"/>
            <a:ext cx="1079350" cy="3750299"/>
          </a:xfrm>
          <a:prstGeom prst="rect">
            <a:avLst/>
          </a:prstGeom>
          <a:noFill/>
          <a:ln>
            <a:noFill/>
          </a:ln>
        </p:spPr>
      </p:pic>
      <p:graphicFrame>
        <p:nvGraphicFramePr>
          <p:cNvPr id="206" name="Google Shape;206;p25"/>
          <p:cNvGraphicFramePr/>
          <p:nvPr/>
        </p:nvGraphicFramePr>
        <p:xfrm>
          <a:off x="5112050" y="899550"/>
          <a:ext cx="3000000" cy="3000000"/>
        </p:xfrm>
        <a:graphic>
          <a:graphicData uri="http://schemas.openxmlformats.org/drawingml/2006/table">
            <a:tbl>
              <a:tblPr>
                <a:noFill/>
                <a:tableStyleId>{13549099-156E-420B-9134-5EDE26889F9D}</a:tableStyleId>
              </a:tblPr>
              <a:tblGrid>
                <a:gridCol w="1500200"/>
                <a:gridCol w="1500200"/>
              </a:tblGrid>
              <a:tr h="345675">
                <a:tc>
                  <a:txBody>
                    <a:bodyPr/>
                    <a:lstStyle/>
                    <a:p>
                      <a:pPr indent="0" lvl="0" marL="0" rtl="0" algn="ctr">
                        <a:spcBef>
                          <a:spcPts val="0"/>
                        </a:spcBef>
                        <a:spcAft>
                          <a:spcPts val="0"/>
                        </a:spcAft>
                        <a:buNone/>
                      </a:pPr>
                      <a:r>
                        <a:rPr lang="en" sz="1000"/>
                        <a:t>Title</a:t>
                      </a:r>
                      <a:endParaRPr sz="1000"/>
                    </a:p>
                  </a:txBody>
                  <a:tcPr marT="91425" marB="91425" marR="91425" marL="91425"/>
                </a:tc>
                <a:tc>
                  <a:txBody>
                    <a:bodyPr/>
                    <a:lstStyle/>
                    <a:p>
                      <a:pPr indent="0" lvl="0" marL="0" rtl="0" algn="ctr">
                        <a:spcBef>
                          <a:spcPts val="0"/>
                        </a:spcBef>
                        <a:spcAft>
                          <a:spcPts val="0"/>
                        </a:spcAft>
                        <a:buNone/>
                      </a:pPr>
                      <a:r>
                        <a:rPr lang="en" sz="1000"/>
                        <a:t>Number Overlaps</a:t>
                      </a:r>
                      <a:endParaRPr sz="1000"/>
                    </a:p>
                  </a:txBody>
                  <a:tcPr marT="91425" marB="91425" marR="91425" marL="91425"/>
                </a:tc>
              </a:tr>
              <a:tr h="325400">
                <a:tc>
                  <a:txBody>
                    <a:bodyPr/>
                    <a:lstStyle/>
                    <a:p>
                      <a:pPr indent="0" lvl="0" marL="0" rtl="0" algn="ctr">
                        <a:spcBef>
                          <a:spcPts val="0"/>
                        </a:spcBef>
                        <a:spcAft>
                          <a:spcPts val="0"/>
                        </a:spcAft>
                        <a:buNone/>
                      </a:pPr>
                      <a:r>
                        <a:rPr lang="en" sz="1000"/>
                        <a:t>Batman Begins</a:t>
                      </a:r>
                      <a:endParaRPr sz="1000"/>
                    </a:p>
                  </a:txBody>
                  <a:tcPr marT="91425" marB="91425" marR="91425" marL="91425"/>
                </a:tc>
                <a:tc>
                  <a:txBody>
                    <a:bodyPr/>
                    <a:lstStyle/>
                    <a:p>
                      <a:pPr indent="0" lvl="0" marL="0" rtl="0" algn="ctr">
                        <a:spcBef>
                          <a:spcPts val="0"/>
                        </a:spcBef>
                        <a:spcAft>
                          <a:spcPts val="0"/>
                        </a:spcAft>
                        <a:buNone/>
                      </a:pPr>
                      <a:r>
                        <a:rPr lang="en" sz="1000"/>
                        <a:t>3</a:t>
                      </a:r>
                      <a:endParaRPr sz="1000"/>
                    </a:p>
                  </a:txBody>
                  <a:tcPr marT="91425" marB="91425" marR="91425" marL="91425"/>
                </a:tc>
              </a:tr>
              <a:tr h="237650">
                <a:tc>
                  <a:txBody>
                    <a:bodyPr/>
                    <a:lstStyle/>
                    <a:p>
                      <a:pPr indent="0" lvl="0" marL="0" rtl="0" algn="ctr">
                        <a:spcBef>
                          <a:spcPts val="0"/>
                        </a:spcBef>
                        <a:spcAft>
                          <a:spcPts val="0"/>
                        </a:spcAft>
                        <a:buNone/>
                      </a:pPr>
                      <a:r>
                        <a:rPr lang="en" sz="1000"/>
                        <a:t>Doom</a:t>
                      </a:r>
                      <a:endParaRPr sz="1000"/>
                    </a:p>
                  </a:txBody>
                  <a:tcPr marT="91425" marB="91425" marR="91425" marL="91425"/>
                </a:tc>
                <a:tc>
                  <a:txBody>
                    <a:bodyPr/>
                    <a:lstStyle/>
                    <a:p>
                      <a:pPr indent="0" lvl="0" marL="0" rtl="0" algn="ctr">
                        <a:spcBef>
                          <a:spcPts val="0"/>
                        </a:spcBef>
                        <a:spcAft>
                          <a:spcPts val="0"/>
                        </a:spcAft>
                        <a:buNone/>
                      </a:pPr>
                      <a:r>
                        <a:rPr lang="en" sz="1000"/>
                        <a:t>2</a:t>
                      </a:r>
                      <a:endParaRPr sz="1000"/>
                    </a:p>
                  </a:txBody>
                  <a:tcPr marT="91425" marB="91425" marR="91425" marL="91425"/>
                </a:tc>
              </a:tr>
              <a:tr h="237650">
                <a:tc>
                  <a:txBody>
                    <a:bodyPr/>
                    <a:lstStyle/>
                    <a:p>
                      <a:pPr indent="0" lvl="0" marL="0" rtl="0" algn="ctr">
                        <a:spcBef>
                          <a:spcPts val="0"/>
                        </a:spcBef>
                        <a:spcAft>
                          <a:spcPts val="0"/>
                        </a:spcAft>
                        <a:buNone/>
                      </a:pPr>
                      <a:r>
                        <a:rPr lang="en" sz="1000"/>
                        <a:t>Project Power</a:t>
                      </a:r>
                      <a:endParaRPr sz="1000"/>
                    </a:p>
                  </a:txBody>
                  <a:tcPr marT="91425" marB="91425" marR="91425" marL="91425"/>
                </a:tc>
                <a:tc>
                  <a:txBody>
                    <a:bodyPr/>
                    <a:lstStyle/>
                    <a:p>
                      <a:pPr indent="0" lvl="0" marL="0" rtl="0" algn="ctr">
                        <a:spcBef>
                          <a:spcPts val="0"/>
                        </a:spcBef>
                        <a:spcAft>
                          <a:spcPts val="0"/>
                        </a:spcAft>
                        <a:buNone/>
                      </a:pPr>
                      <a:r>
                        <a:rPr lang="en" sz="1000"/>
                        <a:t>2</a:t>
                      </a:r>
                      <a:endParaRPr sz="1000"/>
                    </a:p>
                  </a:txBody>
                  <a:tcPr marT="91425" marB="91425" marR="91425" marL="91425"/>
                </a:tc>
              </a:tr>
              <a:tr h="237650">
                <a:tc>
                  <a:txBody>
                    <a:bodyPr/>
                    <a:lstStyle/>
                    <a:p>
                      <a:pPr indent="0" lvl="0" marL="0" rtl="0" algn="ctr">
                        <a:spcBef>
                          <a:spcPts val="0"/>
                        </a:spcBef>
                        <a:spcAft>
                          <a:spcPts val="0"/>
                        </a:spcAft>
                        <a:buNone/>
                      </a:pPr>
                      <a:r>
                        <a:rPr lang="en" sz="1000"/>
                        <a:t>S.W.A.T.</a:t>
                      </a:r>
                      <a:endParaRPr sz="1000"/>
                    </a:p>
                  </a:txBody>
                  <a:tcPr marT="91425" marB="91425" marR="91425" marL="91425"/>
                </a:tc>
                <a:tc>
                  <a:txBody>
                    <a:bodyPr/>
                    <a:lstStyle/>
                    <a:p>
                      <a:pPr indent="0" lvl="0" marL="0" rtl="0" algn="ctr">
                        <a:spcBef>
                          <a:spcPts val="0"/>
                        </a:spcBef>
                        <a:spcAft>
                          <a:spcPts val="0"/>
                        </a:spcAft>
                        <a:buNone/>
                      </a:pPr>
                      <a:r>
                        <a:rPr lang="en" sz="1000"/>
                        <a:t>2</a:t>
                      </a:r>
                      <a:endParaRPr sz="1000"/>
                    </a:p>
                  </a:txBody>
                  <a:tcPr marT="91425" marB="91425" marR="91425" marL="91425"/>
                </a:tc>
              </a:tr>
              <a:tr h="237650">
                <a:tc>
                  <a:txBody>
                    <a:bodyPr/>
                    <a:lstStyle/>
                    <a:p>
                      <a:pPr indent="0" lvl="0" marL="0" rtl="0" algn="ctr">
                        <a:spcBef>
                          <a:spcPts val="0"/>
                        </a:spcBef>
                        <a:spcAft>
                          <a:spcPts val="0"/>
                        </a:spcAft>
                        <a:buNone/>
                      </a:pPr>
                      <a:r>
                        <a:rPr lang="en" sz="1000"/>
                        <a:t>I am Legend</a:t>
                      </a:r>
                      <a:endParaRPr sz="1000"/>
                    </a:p>
                  </a:txBody>
                  <a:tcPr marT="91425" marB="91425" marR="91425" marL="91425"/>
                </a:tc>
                <a:tc>
                  <a:txBody>
                    <a:bodyPr/>
                    <a:lstStyle/>
                    <a:p>
                      <a:pPr indent="0" lvl="0" marL="0" rtl="0" algn="ctr">
                        <a:spcBef>
                          <a:spcPts val="0"/>
                        </a:spcBef>
                        <a:spcAft>
                          <a:spcPts val="0"/>
                        </a:spcAft>
                        <a:buNone/>
                      </a:pPr>
                      <a:r>
                        <a:rPr lang="en" sz="1000"/>
                        <a:t>2</a:t>
                      </a:r>
                      <a:endParaRPr sz="1000"/>
                    </a:p>
                  </a:txBody>
                  <a:tcPr marT="91425" marB="91425" marR="91425" marL="91425"/>
                </a:tc>
              </a:tr>
              <a:tr h="345675">
                <a:tc>
                  <a:txBody>
                    <a:bodyPr/>
                    <a:lstStyle/>
                    <a:p>
                      <a:pPr indent="0" lvl="0" marL="0" rtl="0" algn="ctr">
                        <a:spcBef>
                          <a:spcPts val="0"/>
                        </a:spcBef>
                        <a:spcAft>
                          <a:spcPts val="0"/>
                        </a:spcAft>
                        <a:buNone/>
                      </a:pPr>
                      <a:r>
                        <a:rPr lang="en" sz="1000"/>
                        <a:t>Sherlock Holmes</a:t>
                      </a:r>
                      <a:endParaRPr sz="1000"/>
                    </a:p>
                  </a:txBody>
                  <a:tcPr marT="91425" marB="91425" marR="91425" marL="91425"/>
                </a:tc>
                <a:tc>
                  <a:txBody>
                    <a:bodyPr/>
                    <a:lstStyle/>
                    <a:p>
                      <a:pPr indent="0" lvl="0" marL="0" rtl="0" algn="ctr">
                        <a:spcBef>
                          <a:spcPts val="0"/>
                        </a:spcBef>
                        <a:spcAft>
                          <a:spcPts val="0"/>
                        </a:spcAft>
                        <a:buNone/>
                      </a:pPr>
                      <a:r>
                        <a:rPr lang="en" sz="1000"/>
                        <a:t>2</a:t>
                      </a:r>
                      <a:endParaRPr sz="1000"/>
                    </a:p>
                  </a:txBody>
                  <a:tcPr marT="91425" marB="91425" marR="91425" marL="91425"/>
                </a:tc>
              </a:tr>
            </a:tbl>
          </a:graphicData>
        </a:graphic>
      </p:graphicFrame>
      <p:pic>
        <p:nvPicPr>
          <p:cNvPr id="207" name="Google Shape;207;p25"/>
          <p:cNvPicPr preferRelativeResize="0"/>
          <p:nvPr/>
        </p:nvPicPr>
        <p:blipFill rotWithShape="1">
          <a:blip r:embed="rId5">
            <a:alphaModFix/>
          </a:blip>
          <a:srcRect b="13973" l="46739" r="39654" t="65496"/>
          <a:stretch/>
        </p:blipFill>
        <p:spPr>
          <a:xfrm>
            <a:off x="542975" y="2957300"/>
            <a:ext cx="1901227" cy="1613774"/>
          </a:xfrm>
          <a:prstGeom prst="rect">
            <a:avLst/>
          </a:prstGeom>
          <a:noFill/>
          <a:ln>
            <a:noFill/>
          </a:ln>
        </p:spPr>
      </p:pic>
      <p:pic>
        <p:nvPicPr>
          <p:cNvPr id="208" name="Google Shape;208;p25"/>
          <p:cNvPicPr preferRelativeResize="0"/>
          <p:nvPr/>
        </p:nvPicPr>
        <p:blipFill>
          <a:blip r:embed="rId6">
            <a:alphaModFix/>
          </a:blip>
          <a:stretch>
            <a:fillRect/>
          </a:stretch>
        </p:blipFill>
        <p:spPr>
          <a:xfrm>
            <a:off x="4024675" y="3457300"/>
            <a:ext cx="2125932" cy="1302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311700" y="1231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 Demonstration</a:t>
            </a:r>
            <a:endParaRPr/>
          </a:p>
        </p:txBody>
      </p:sp>
      <p:pic>
        <p:nvPicPr>
          <p:cNvPr id="214" name="Google Shape;214;p26" title="CS5707ProjectDemo.mp4">
            <a:hlinkClick r:id="rId3"/>
          </p:cNvPr>
          <p:cNvPicPr preferRelativeResize="0"/>
          <p:nvPr/>
        </p:nvPicPr>
        <p:blipFill>
          <a:blip r:embed="rId4">
            <a:alphaModFix/>
          </a:blip>
          <a:stretch>
            <a:fillRect/>
          </a:stretch>
        </p:blipFill>
        <p:spPr>
          <a:xfrm>
            <a:off x="642200" y="622150"/>
            <a:ext cx="7859600" cy="434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 Recommendations for Future Work</a:t>
            </a:r>
            <a:endParaRPr/>
          </a:p>
        </p:txBody>
      </p:sp>
      <p:sp>
        <p:nvSpPr>
          <p:cNvPr id="220" name="Google Shape;220;p27"/>
          <p:cNvSpPr txBox="1"/>
          <p:nvPr>
            <p:ph idx="1" type="body"/>
          </p:nvPr>
        </p:nvSpPr>
        <p:spPr>
          <a:xfrm>
            <a:off x="394150" y="1017800"/>
            <a:ext cx="8438100" cy="355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Federated Learning is highly applicable</a:t>
            </a:r>
            <a:endParaRPr/>
          </a:p>
          <a:p>
            <a:pPr indent="-317500" lvl="1" marL="914400" rtl="0" algn="l">
              <a:spcBef>
                <a:spcPts val="0"/>
              </a:spcBef>
              <a:spcAft>
                <a:spcPts val="0"/>
              </a:spcAft>
              <a:buSzPts val="1400"/>
              <a:buChar char="○"/>
            </a:pPr>
            <a:r>
              <a:rPr lang="en"/>
              <a:t>Combinatorial Approach / Leverage all Techniques for best Recommendation</a:t>
            </a:r>
            <a:endParaRPr/>
          </a:p>
          <a:p>
            <a:pPr indent="-342900" lvl="0" marL="457200" rtl="0" algn="l">
              <a:spcBef>
                <a:spcPts val="0"/>
              </a:spcBef>
              <a:spcAft>
                <a:spcPts val="0"/>
              </a:spcAft>
              <a:buSzPts val="1800"/>
              <a:buChar char="●"/>
            </a:pPr>
            <a:r>
              <a:rPr lang="en"/>
              <a:t>Improving context based understanding of the algorithm</a:t>
            </a:r>
            <a:endParaRPr/>
          </a:p>
          <a:p>
            <a:pPr indent="-317500" lvl="1" marL="914400" rtl="0" algn="l">
              <a:spcBef>
                <a:spcPts val="0"/>
              </a:spcBef>
              <a:spcAft>
                <a:spcPts val="0"/>
              </a:spcAft>
              <a:buSzPts val="1400"/>
              <a:buChar char="○"/>
            </a:pPr>
            <a:r>
              <a:rPr lang="en"/>
              <a:t>Difference b/w nouns and verbs - ex: Good Will Hunting</a:t>
            </a:r>
            <a:endParaRPr/>
          </a:p>
          <a:p>
            <a:pPr indent="-342900" lvl="0" marL="457200" rtl="0" algn="l">
              <a:spcBef>
                <a:spcPts val="0"/>
              </a:spcBef>
              <a:spcAft>
                <a:spcPts val="0"/>
              </a:spcAft>
              <a:buSzPts val="1800"/>
              <a:buChar char="●"/>
            </a:pPr>
            <a:r>
              <a:rPr lang="en"/>
              <a:t>Development of Ratings for UnSpecified Shows</a:t>
            </a:r>
            <a:endParaRPr/>
          </a:p>
          <a:p>
            <a:pPr indent="-317500" lvl="1" marL="914400" rtl="0" algn="l">
              <a:spcBef>
                <a:spcPts val="0"/>
              </a:spcBef>
              <a:spcAft>
                <a:spcPts val="0"/>
              </a:spcAft>
              <a:buSzPts val="1400"/>
              <a:buChar char="○"/>
            </a:pPr>
            <a:r>
              <a:rPr lang="en"/>
              <a:t>User Feedback</a:t>
            </a:r>
            <a:endParaRPr/>
          </a:p>
          <a:p>
            <a:pPr indent="-317500" lvl="1" marL="914400" rtl="0" algn="l">
              <a:spcBef>
                <a:spcPts val="0"/>
              </a:spcBef>
              <a:spcAft>
                <a:spcPts val="0"/>
              </a:spcAft>
              <a:buSzPts val="1400"/>
              <a:buChar char="○"/>
            </a:pPr>
            <a:r>
              <a:rPr lang="en"/>
              <a:t>Alternative Databases</a:t>
            </a:r>
            <a:endParaRPr/>
          </a:p>
          <a:p>
            <a:pPr indent="-342900" lvl="0" marL="457200" rtl="0" algn="l">
              <a:spcBef>
                <a:spcPts val="0"/>
              </a:spcBef>
              <a:spcAft>
                <a:spcPts val="0"/>
              </a:spcAft>
              <a:buSzPts val="1800"/>
              <a:buChar char="●"/>
            </a:pPr>
            <a:r>
              <a:rPr lang="en"/>
              <a:t>User Demographics would highly influence this process</a:t>
            </a:r>
            <a:endParaRPr/>
          </a:p>
          <a:p>
            <a:pPr indent="-317500" lvl="1" marL="914400" rtl="0" algn="l">
              <a:spcBef>
                <a:spcPts val="0"/>
              </a:spcBef>
              <a:spcAft>
                <a:spcPts val="0"/>
              </a:spcAft>
              <a:buSzPts val="1400"/>
              <a:buChar char="○"/>
            </a:pPr>
            <a:r>
              <a:rPr lang="en"/>
              <a:t>Collaborative Filtering vs Content Filtering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311700" y="746925"/>
            <a:ext cx="8520600" cy="2030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800"/>
              <a:t>Questions</a:t>
            </a:r>
            <a:endParaRPr sz="4800"/>
          </a:p>
        </p:txBody>
      </p:sp>
      <p:sp>
        <p:nvSpPr>
          <p:cNvPr id="226" name="Google Shape;226;p28"/>
          <p:cNvSpPr txBox="1"/>
          <p:nvPr>
            <p:ph idx="1" type="body"/>
          </p:nvPr>
        </p:nvSpPr>
        <p:spPr>
          <a:xfrm>
            <a:off x="251800" y="2777625"/>
            <a:ext cx="8520600" cy="1281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000"/>
              <a:t>Thank You!!!</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sp>
        <p:nvSpPr>
          <p:cNvPr id="92" name="Google Shape;92;p14"/>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Develop Research focused DBMS and Data Analytics Netflix Recommendation System</a:t>
            </a:r>
            <a:endParaRPr sz="2200"/>
          </a:p>
        </p:txBody>
      </p:sp>
      <p:pic>
        <p:nvPicPr>
          <p:cNvPr id="93" name="Google Shape;93;p14"/>
          <p:cNvPicPr preferRelativeResize="0"/>
          <p:nvPr/>
        </p:nvPicPr>
        <p:blipFill rotWithShape="1">
          <a:blip r:embed="rId3">
            <a:alphaModFix/>
          </a:blip>
          <a:srcRect b="3779" l="-114270" r="114270" t="-3780"/>
          <a:stretch/>
        </p:blipFill>
        <p:spPr>
          <a:xfrm>
            <a:off x="2967775" y="337250"/>
            <a:ext cx="3295650" cy="4019550"/>
          </a:xfrm>
          <a:prstGeom prst="rect">
            <a:avLst/>
          </a:prstGeom>
          <a:noFill/>
          <a:ln>
            <a:noFill/>
          </a:ln>
        </p:spPr>
      </p:pic>
      <p:sp>
        <p:nvSpPr>
          <p:cNvPr id="94" name="Google Shape;94;p14"/>
          <p:cNvSpPr/>
          <p:nvPr/>
        </p:nvSpPr>
        <p:spPr>
          <a:xfrm>
            <a:off x="838850" y="1776500"/>
            <a:ext cx="1220400" cy="86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Netflix</a:t>
            </a:r>
            <a:endParaRPr/>
          </a:p>
          <a:p>
            <a:pPr indent="0" lvl="0" marL="0" rtl="0" algn="ctr">
              <a:spcBef>
                <a:spcPts val="0"/>
              </a:spcBef>
              <a:spcAft>
                <a:spcPts val="0"/>
              </a:spcAft>
              <a:buNone/>
            </a:pPr>
            <a:r>
              <a:rPr lang="en"/>
              <a:t>Data Set</a:t>
            </a:r>
            <a:endParaRPr/>
          </a:p>
        </p:txBody>
      </p:sp>
      <p:sp>
        <p:nvSpPr>
          <p:cNvPr id="95" name="Google Shape;95;p14"/>
          <p:cNvSpPr/>
          <p:nvPr/>
        </p:nvSpPr>
        <p:spPr>
          <a:xfrm>
            <a:off x="2383800" y="1776500"/>
            <a:ext cx="1220400" cy="86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DBMS Interface</a:t>
            </a:r>
            <a:endParaRPr/>
          </a:p>
        </p:txBody>
      </p:sp>
      <p:sp>
        <p:nvSpPr>
          <p:cNvPr id="96" name="Google Shape;96;p14"/>
          <p:cNvSpPr/>
          <p:nvPr/>
        </p:nvSpPr>
        <p:spPr>
          <a:xfrm>
            <a:off x="3928750" y="1776500"/>
            <a:ext cx="1696500" cy="86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a:p>
            <a:pPr indent="0" lvl="0" marL="0" rtl="0" algn="ctr">
              <a:spcBef>
                <a:spcPts val="0"/>
              </a:spcBef>
              <a:spcAft>
                <a:spcPts val="0"/>
              </a:spcAft>
              <a:buNone/>
            </a:pPr>
            <a:r>
              <a:rPr lang="en"/>
              <a:t>Analytics</a:t>
            </a:r>
            <a:endParaRPr/>
          </a:p>
          <a:p>
            <a:pPr indent="0" lvl="0" marL="0" rtl="0" algn="ctr">
              <a:spcBef>
                <a:spcPts val="0"/>
              </a:spcBef>
              <a:spcAft>
                <a:spcPts val="0"/>
              </a:spcAft>
              <a:buNone/>
            </a:pPr>
            <a:r>
              <a:rPr lang="en"/>
              <a:t>(Preprocessing)</a:t>
            </a:r>
            <a:endParaRPr/>
          </a:p>
        </p:txBody>
      </p:sp>
      <p:sp>
        <p:nvSpPr>
          <p:cNvPr id="97" name="Google Shape;97;p14"/>
          <p:cNvSpPr/>
          <p:nvPr/>
        </p:nvSpPr>
        <p:spPr>
          <a:xfrm>
            <a:off x="5949800" y="1776500"/>
            <a:ext cx="1696500" cy="86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 Engines</a:t>
            </a:r>
            <a:endParaRPr/>
          </a:p>
        </p:txBody>
      </p:sp>
      <p:sp>
        <p:nvSpPr>
          <p:cNvPr id="98" name="Google Shape;98;p14"/>
          <p:cNvSpPr/>
          <p:nvPr/>
        </p:nvSpPr>
        <p:spPr>
          <a:xfrm>
            <a:off x="5949800" y="2974425"/>
            <a:ext cx="1696500" cy="8685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Recommendation Output</a:t>
            </a:r>
            <a:endParaRPr/>
          </a:p>
        </p:txBody>
      </p:sp>
      <p:sp>
        <p:nvSpPr>
          <p:cNvPr id="99" name="Google Shape;99;p14"/>
          <p:cNvSpPr/>
          <p:nvPr/>
        </p:nvSpPr>
        <p:spPr>
          <a:xfrm>
            <a:off x="2059250" y="2169500"/>
            <a:ext cx="324600" cy="7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3604200" y="2169500"/>
            <a:ext cx="324600" cy="7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5625250" y="2209600"/>
            <a:ext cx="324600" cy="7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rot="5393646">
            <a:off x="6635750" y="2776578"/>
            <a:ext cx="324601" cy="7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txBox="1"/>
          <p:nvPr/>
        </p:nvSpPr>
        <p:spPr>
          <a:xfrm>
            <a:off x="526450" y="3683550"/>
            <a:ext cx="5098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User Modes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Initial Show Selection (Genre, Ratings, etc)</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Secondary Show Selection (Based on Initial Show)</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Historical Show Selection (Based on Historical Shows)</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311700" y="410000"/>
            <a:ext cx="42603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a:t>
            </a:r>
            <a:endParaRPr/>
          </a:p>
        </p:txBody>
      </p:sp>
      <p:sp>
        <p:nvSpPr>
          <p:cNvPr id="109" name="Google Shape;109;p15"/>
          <p:cNvSpPr txBox="1"/>
          <p:nvPr>
            <p:ph idx="1" type="body"/>
          </p:nvPr>
        </p:nvSpPr>
        <p:spPr>
          <a:xfrm>
            <a:off x="311700" y="1229875"/>
            <a:ext cx="4260300" cy="3339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Obtain dataset from Kaggle </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u="sng">
                <a:solidFill>
                  <a:srgbClr val="1155CC"/>
                </a:solidFill>
                <a:latin typeface="Arial"/>
                <a:ea typeface="Arial"/>
                <a:cs typeface="Arial"/>
                <a:sym typeface="Arial"/>
                <a:hlinkClick r:id="rId3">
                  <a:extLst>
                    <a:ext uri="{A12FA001-AC4F-418D-AE19-62706E023703}">
                      <ahyp:hlinkClr val="tx"/>
                    </a:ext>
                  </a:extLst>
                </a:hlinkClick>
              </a:rPr>
              <a:t>https://www.kaggle.com/syedmubarak/netflix-dataset-latest-2021</a:t>
            </a:r>
            <a:endParaRPr sz="1200">
              <a:solidFill>
                <a:srgbClr val="000000"/>
              </a:solidFill>
              <a:latin typeface="Arial"/>
              <a:ea typeface="Arial"/>
              <a:cs typeface="Arial"/>
              <a:sym typeface="Arial"/>
            </a:endParaRPr>
          </a:p>
          <a:p>
            <a:pPr indent="0" lvl="0" marL="914400" rtl="0" algn="l">
              <a:spcBef>
                <a:spcPts val="0"/>
              </a:spcBef>
              <a:spcAft>
                <a:spcPts val="0"/>
              </a:spcAft>
              <a:buNone/>
            </a:pPr>
            <a:r>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Develop a DBMS system to support queries from the data analytics to develop show recommendations</a:t>
            </a:r>
            <a:endParaRPr sz="12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Utilized Python for Data  Exploration and Data Visualization</a:t>
            </a:r>
            <a:endParaRPr sz="1200">
              <a:solidFill>
                <a:srgbClr val="000000"/>
              </a:solidFill>
              <a:latin typeface="Arial"/>
              <a:ea typeface="Arial"/>
              <a:cs typeface="Arial"/>
              <a:sym typeface="Arial"/>
            </a:endParaRPr>
          </a:p>
          <a:p>
            <a:pPr indent="0" lvl="0" marL="457200" rtl="0" algn="l">
              <a:spcBef>
                <a:spcPts val="0"/>
              </a:spcBef>
              <a:spcAft>
                <a:spcPts val="0"/>
              </a:spcAft>
              <a:buNone/>
            </a:pPr>
            <a:r>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Utilized Python for creating different recommendation systems to suggest top movies to a user </a:t>
            </a:r>
            <a:endParaRPr/>
          </a:p>
        </p:txBody>
      </p:sp>
      <p:pic>
        <p:nvPicPr>
          <p:cNvPr id="110" name="Google Shape;110;p15"/>
          <p:cNvPicPr preferRelativeResize="0"/>
          <p:nvPr/>
        </p:nvPicPr>
        <p:blipFill>
          <a:blip r:embed="rId4">
            <a:alphaModFix/>
          </a:blip>
          <a:stretch>
            <a:fillRect/>
          </a:stretch>
        </p:blipFill>
        <p:spPr>
          <a:xfrm>
            <a:off x="4966125" y="1127225"/>
            <a:ext cx="3877675" cy="3034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395400" y="515250"/>
            <a:ext cx="4260300" cy="5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891"/>
              <a:buNone/>
            </a:pPr>
            <a:r>
              <a:rPr lang="en" sz="2460"/>
              <a:t>Data Description / </a:t>
            </a:r>
            <a:r>
              <a:rPr lang="en" sz="2460"/>
              <a:t>Cleaning</a:t>
            </a:r>
            <a:endParaRPr sz="2280"/>
          </a:p>
        </p:txBody>
      </p:sp>
      <p:sp>
        <p:nvSpPr>
          <p:cNvPr id="116" name="Google Shape;116;p16"/>
          <p:cNvSpPr txBox="1"/>
          <p:nvPr>
            <p:ph idx="1" type="body"/>
          </p:nvPr>
        </p:nvSpPr>
        <p:spPr>
          <a:xfrm>
            <a:off x="311700" y="1465800"/>
            <a:ext cx="4427700" cy="3103200"/>
          </a:xfrm>
          <a:prstGeom prst="rect">
            <a:avLst/>
          </a:prstGeom>
        </p:spPr>
        <p:txBody>
          <a:bodyPr anchorCtr="0" anchor="t" bIns="91425" lIns="91425" spcFirstLastPara="1" rIns="91425" wrap="square" tIns="91425">
            <a:noAutofit/>
          </a:bodyPr>
          <a:lstStyle/>
          <a:p>
            <a:pPr indent="-303847" lvl="0" marL="457200" rtl="0" algn="l">
              <a:lnSpc>
                <a:spcPct val="105000"/>
              </a:lnSpc>
              <a:spcBef>
                <a:spcPts val="0"/>
              </a:spcBef>
              <a:spcAft>
                <a:spcPts val="0"/>
              </a:spcAft>
              <a:buSzPts val="1185"/>
              <a:buChar char="➢"/>
            </a:pPr>
            <a:r>
              <a:rPr lang="en" sz="1185"/>
              <a:t>9425 entries</a:t>
            </a:r>
            <a:endParaRPr sz="1185"/>
          </a:p>
          <a:p>
            <a:pPr indent="-303847" lvl="0" marL="457200" rtl="0" algn="l">
              <a:lnSpc>
                <a:spcPct val="105000"/>
              </a:lnSpc>
              <a:spcBef>
                <a:spcPts val="0"/>
              </a:spcBef>
              <a:spcAft>
                <a:spcPts val="0"/>
              </a:spcAft>
              <a:buSzPts val="1185"/>
              <a:buChar char="➢"/>
            </a:pPr>
            <a:r>
              <a:rPr lang="en" sz="1185"/>
              <a:t>29 attributes</a:t>
            </a:r>
            <a:endParaRPr sz="1185"/>
          </a:p>
          <a:p>
            <a:pPr indent="-303847" lvl="0" marL="457200" rtl="0" algn="l">
              <a:lnSpc>
                <a:spcPct val="105000"/>
              </a:lnSpc>
              <a:spcBef>
                <a:spcPts val="0"/>
              </a:spcBef>
              <a:spcAft>
                <a:spcPts val="0"/>
              </a:spcAft>
              <a:buSzPts val="1185"/>
              <a:buChar char="➢"/>
            </a:pPr>
            <a:r>
              <a:rPr lang="en" sz="1185"/>
              <a:t>Features include information about the type of movie: </a:t>
            </a:r>
            <a:endParaRPr sz="1185"/>
          </a:p>
          <a:p>
            <a:pPr indent="-295592" lvl="1" marL="914400" rtl="0" algn="l">
              <a:lnSpc>
                <a:spcPct val="105000"/>
              </a:lnSpc>
              <a:spcBef>
                <a:spcPts val="0"/>
              </a:spcBef>
              <a:spcAft>
                <a:spcPts val="0"/>
              </a:spcAft>
              <a:buSzPts val="1055"/>
              <a:buChar char="○"/>
            </a:pPr>
            <a:r>
              <a:rPr lang="en" sz="1055"/>
              <a:t>Genre: Comedy/ Romantic/ Drama/ Action/ Thriller</a:t>
            </a:r>
            <a:endParaRPr sz="1055"/>
          </a:p>
          <a:p>
            <a:pPr indent="-295592" lvl="1" marL="914400" rtl="0" algn="l">
              <a:lnSpc>
                <a:spcPct val="105000"/>
              </a:lnSpc>
              <a:spcBef>
                <a:spcPts val="0"/>
              </a:spcBef>
              <a:spcAft>
                <a:spcPts val="0"/>
              </a:spcAft>
              <a:buSzPts val="1055"/>
              <a:buChar char="○"/>
            </a:pPr>
            <a:r>
              <a:rPr lang="en" sz="1055"/>
              <a:t>Director/Actors/Writer</a:t>
            </a:r>
            <a:endParaRPr sz="1055"/>
          </a:p>
          <a:p>
            <a:pPr indent="-295592" lvl="1" marL="914400" rtl="0" algn="l">
              <a:lnSpc>
                <a:spcPct val="105000"/>
              </a:lnSpc>
              <a:spcBef>
                <a:spcPts val="0"/>
              </a:spcBef>
              <a:spcAft>
                <a:spcPts val="0"/>
              </a:spcAft>
              <a:buSzPts val="1055"/>
              <a:buChar char="○"/>
            </a:pPr>
            <a:r>
              <a:rPr lang="en" sz="1055"/>
              <a:t>Summary of the movie</a:t>
            </a:r>
            <a:endParaRPr sz="1055"/>
          </a:p>
          <a:p>
            <a:pPr indent="-295592" lvl="1" marL="914400" rtl="0" algn="l">
              <a:lnSpc>
                <a:spcPct val="105000"/>
              </a:lnSpc>
              <a:spcBef>
                <a:spcPts val="0"/>
              </a:spcBef>
              <a:spcAft>
                <a:spcPts val="0"/>
              </a:spcAft>
              <a:buSzPts val="1055"/>
              <a:buChar char="○"/>
            </a:pPr>
            <a:r>
              <a:rPr lang="en" sz="1055"/>
              <a:t>Rating: TV-18, PG-13</a:t>
            </a:r>
            <a:endParaRPr sz="1055"/>
          </a:p>
          <a:p>
            <a:pPr indent="-295592" lvl="1" marL="914400" rtl="0" algn="l">
              <a:lnSpc>
                <a:spcPct val="105000"/>
              </a:lnSpc>
              <a:spcBef>
                <a:spcPts val="0"/>
              </a:spcBef>
              <a:spcAft>
                <a:spcPts val="0"/>
              </a:spcAft>
              <a:buSzPts val="1055"/>
              <a:buChar char="○"/>
            </a:pPr>
            <a:r>
              <a:rPr lang="en" sz="1055"/>
              <a:t>IMDb rating, Metacritic Score, Rotten Tomatoes Score, </a:t>
            </a:r>
            <a:endParaRPr sz="1255"/>
          </a:p>
          <a:p>
            <a:pPr indent="-295592" lvl="1" marL="914400" rtl="0" algn="l">
              <a:lnSpc>
                <a:spcPct val="105000"/>
              </a:lnSpc>
              <a:spcBef>
                <a:spcPts val="0"/>
              </a:spcBef>
              <a:spcAft>
                <a:spcPts val="0"/>
              </a:spcAft>
              <a:buSzPts val="1055"/>
              <a:buChar char="○"/>
            </a:pPr>
            <a:r>
              <a:rPr lang="en" sz="1055"/>
              <a:t>Country, L</a:t>
            </a:r>
            <a:r>
              <a:rPr lang="en" sz="1055"/>
              <a:t>anguages</a:t>
            </a:r>
            <a:r>
              <a:rPr lang="en" sz="1055"/>
              <a:t>, Release Date</a:t>
            </a:r>
            <a:endParaRPr sz="1055"/>
          </a:p>
          <a:p>
            <a:pPr indent="-295592" lvl="1" marL="914400" rtl="0" algn="l">
              <a:lnSpc>
                <a:spcPct val="105000"/>
              </a:lnSpc>
              <a:spcBef>
                <a:spcPts val="0"/>
              </a:spcBef>
              <a:spcAft>
                <a:spcPts val="0"/>
              </a:spcAft>
              <a:buSzPts val="1055"/>
              <a:buChar char="○"/>
            </a:pPr>
            <a:r>
              <a:rPr lang="en" sz="1055"/>
              <a:t>Other features </a:t>
            </a:r>
            <a:endParaRPr sz="1055"/>
          </a:p>
          <a:p>
            <a:pPr indent="0" lvl="0" marL="0" rtl="0" algn="l">
              <a:lnSpc>
                <a:spcPct val="105000"/>
              </a:lnSpc>
              <a:spcBef>
                <a:spcPts val="1200"/>
              </a:spcBef>
              <a:spcAft>
                <a:spcPts val="0"/>
              </a:spcAft>
              <a:buNone/>
            </a:pPr>
            <a:r>
              <a:rPr lang="en" sz="1055"/>
              <a:t>*Genre, Language, Country Availability, Tags, IMDb ratings, View Ratings, Summary are primarily used for the purpose of building the recommendation system</a:t>
            </a:r>
            <a:endParaRPr sz="1185"/>
          </a:p>
          <a:p>
            <a:pPr indent="0" lvl="0" marL="0" rtl="0" algn="l">
              <a:lnSpc>
                <a:spcPct val="105000"/>
              </a:lnSpc>
              <a:spcBef>
                <a:spcPts val="1200"/>
              </a:spcBef>
              <a:spcAft>
                <a:spcPts val="0"/>
              </a:spcAft>
              <a:buSzPts val="358"/>
              <a:buNone/>
            </a:pPr>
            <a:r>
              <a:t/>
            </a:r>
            <a:endParaRPr sz="2600">
              <a:solidFill>
                <a:srgbClr val="000000"/>
              </a:solidFill>
              <a:latin typeface="Arial"/>
              <a:ea typeface="Arial"/>
              <a:cs typeface="Arial"/>
              <a:sym typeface="Arial"/>
            </a:endParaRPr>
          </a:p>
          <a:p>
            <a:pPr indent="0" lvl="0" marL="0" rtl="0" algn="l">
              <a:lnSpc>
                <a:spcPct val="105000"/>
              </a:lnSpc>
              <a:spcBef>
                <a:spcPts val="1200"/>
              </a:spcBef>
              <a:spcAft>
                <a:spcPts val="0"/>
              </a:spcAft>
              <a:buSzPts val="358"/>
              <a:buNone/>
            </a:pPr>
            <a:r>
              <a:t/>
            </a:r>
            <a:endParaRPr sz="1185"/>
          </a:p>
          <a:p>
            <a:pPr indent="0" lvl="0" marL="0" rtl="0" algn="l">
              <a:lnSpc>
                <a:spcPct val="105000"/>
              </a:lnSpc>
              <a:spcBef>
                <a:spcPts val="1200"/>
              </a:spcBef>
              <a:spcAft>
                <a:spcPts val="0"/>
              </a:spcAft>
              <a:buSzPts val="358"/>
              <a:buNone/>
            </a:pPr>
            <a:r>
              <a:t/>
            </a:r>
            <a:endParaRPr sz="1185"/>
          </a:p>
          <a:p>
            <a:pPr indent="0" lvl="0" marL="0" rtl="0" algn="l">
              <a:lnSpc>
                <a:spcPct val="105000"/>
              </a:lnSpc>
              <a:spcBef>
                <a:spcPts val="1200"/>
              </a:spcBef>
              <a:spcAft>
                <a:spcPts val="1200"/>
              </a:spcAft>
              <a:buSzPts val="358"/>
              <a:buNone/>
            </a:pPr>
            <a:r>
              <a:t/>
            </a:r>
            <a:endParaRPr sz="1185"/>
          </a:p>
        </p:txBody>
      </p:sp>
      <p:sp>
        <p:nvSpPr>
          <p:cNvPr id="117" name="Google Shape;117;p16"/>
          <p:cNvSpPr txBox="1"/>
          <p:nvPr>
            <p:ph idx="1" type="body"/>
          </p:nvPr>
        </p:nvSpPr>
        <p:spPr>
          <a:xfrm>
            <a:off x="4572000" y="515250"/>
            <a:ext cx="4295100" cy="4113000"/>
          </a:xfrm>
          <a:prstGeom prst="rect">
            <a:avLst/>
          </a:prstGeom>
        </p:spPr>
        <p:txBody>
          <a:bodyPr anchorCtr="0" anchor="t" bIns="91425" lIns="91425" spcFirstLastPara="1" rIns="91425" wrap="square" tIns="91425">
            <a:noAutofit/>
          </a:bodyPr>
          <a:lstStyle/>
          <a:p>
            <a:pPr indent="-298450" lvl="0" marL="457200" rtl="0" algn="l">
              <a:lnSpc>
                <a:spcPct val="105000"/>
              </a:lnSpc>
              <a:spcBef>
                <a:spcPts val="0"/>
              </a:spcBef>
              <a:spcAft>
                <a:spcPts val="0"/>
              </a:spcAft>
              <a:buSzPts val="1100"/>
              <a:buChar char="➢"/>
            </a:pPr>
            <a:r>
              <a:rPr lang="en" sz="1100"/>
              <a:t>Consolidation of Ratings</a:t>
            </a:r>
            <a:endParaRPr sz="1100"/>
          </a:p>
          <a:p>
            <a:pPr indent="-298450" lvl="1" marL="914400" rtl="0" algn="l">
              <a:lnSpc>
                <a:spcPct val="105000"/>
              </a:lnSpc>
              <a:spcBef>
                <a:spcPts val="0"/>
              </a:spcBef>
              <a:spcAft>
                <a:spcPts val="0"/>
              </a:spcAft>
              <a:buSzPts val="1100"/>
              <a:buChar char="○"/>
            </a:pPr>
            <a:r>
              <a:rPr lang="en" sz="1100"/>
              <a:t>Ex. “Not Rated”, “NOT RATED”, Empty =&gt;“Unrated”</a:t>
            </a:r>
            <a:endParaRPr sz="1100"/>
          </a:p>
          <a:p>
            <a:pPr indent="-298450" lvl="1" marL="914400" rtl="0" algn="l">
              <a:lnSpc>
                <a:spcPct val="105000"/>
              </a:lnSpc>
              <a:spcBef>
                <a:spcPts val="0"/>
              </a:spcBef>
              <a:spcAft>
                <a:spcPts val="0"/>
              </a:spcAft>
              <a:buSzPts val="1100"/>
              <a:buChar char="○"/>
            </a:pPr>
            <a:r>
              <a:rPr lang="en" sz="1100"/>
              <a:t>Ex. “TV-13”, “TV-14”, “PG-13” =&gt; “PG-13”</a:t>
            </a:r>
            <a:endParaRPr sz="1100"/>
          </a:p>
          <a:p>
            <a:pPr indent="-298450" lvl="1" marL="914400" rtl="0" algn="l">
              <a:lnSpc>
                <a:spcPct val="105000"/>
              </a:lnSpc>
              <a:spcBef>
                <a:spcPts val="0"/>
              </a:spcBef>
              <a:spcAft>
                <a:spcPts val="0"/>
              </a:spcAft>
              <a:buSzPts val="1100"/>
              <a:buChar char="○"/>
            </a:pPr>
            <a:r>
              <a:rPr lang="en" sz="1100"/>
              <a:t>Conversion to Numeric Representation</a:t>
            </a:r>
            <a:endParaRPr sz="1100"/>
          </a:p>
          <a:p>
            <a:pPr indent="-298450" lvl="2" marL="1371600" rtl="0" algn="l">
              <a:lnSpc>
                <a:spcPct val="105000"/>
              </a:lnSpc>
              <a:spcBef>
                <a:spcPts val="0"/>
              </a:spcBef>
              <a:spcAft>
                <a:spcPts val="0"/>
              </a:spcAft>
              <a:buSzPts val="1100"/>
              <a:buChar char="■"/>
            </a:pPr>
            <a:r>
              <a:rPr lang="en" sz="1100"/>
              <a:t> “G”” =&gt; 0</a:t>
            </a:r>
            <a:endParaRPr sz="1100"/>
          </a:p>
          <a:p>
            <a:pPr indent="-298450" lvl="2" marL="1371600" rtl="0" algn="l">
              <a:lnSpc>
                <a:spcPct val="105000"/>
              </a:lnSpc>
              <a:spcBef>
                <a:spcPts val="0"/>
              </a:spcBef>
              <a:spcAft>
                <a:spcPts val="0"/>
              </a:spcAft>
              <a:buSzPts val="1100"/>
              <a:buChar char="■"/>
            </a:pPr>
            <a:r>
              <a:rPr lang="en" sz="1100"/>
              <a:t>“PG” =&gt; 1</a:t>
            </a:r>
            <a:endParaRPr sz="1100"/>
          </a:p>
          <a:p>
            <a:pPr indent="-298450" lvl="2" marL="1371600" rtl="0" algn="l">
              <a:lnSpc>
                <a:spcPct val="105000"/>
              </a:lnSpc>
              <a:spcBef>
                <a:spcPts val="0"/>
              </a:spcBef>
              <a:spcAft>
                <a:spcPts val="0"/>
              </a:spcAft>
              <a:buSzPts val="1100"/>
              <a:buChar char="■"/>
            </a:pPr>
            <a:r>
              <a:rPr lang="en" sz="1100"/>
              <a:t>“PG-13” =&gt; 2</a:t>
            </a:r>
            <a:endParaRPr sz="1100"/>
          </a:p>
          <a:p>
            <a:pPr indent="-298450" lvl="2" marL="1371600" rtl="0" algn="l">
              <a:lnSpc>
                <a:spcPct val="105000"/>
              </a:lnSpc>
              <a:spcBef>
                <a:spcPts val="0"/>
              </a:spcBef>
              <a:spcAft>
                <a:spcPts val="0"/>
              </a:spcAft>
              <a:buSzPts val="1100"/>
              <a:buChar char="■"/>
            </a:pPr>
            <a:r>
              <a:rPr lang="en" sz="1100"/>
              <a:t>“R” =&gt; 3</a:t>
            </a:r>
            <a:endParaRPr sz="1100"/>
          </a:p>
          <a:p>
            <a:pPr indent="-298450" lvl="2" marL="1371600" rtl="0" algn="l">
              <a:lnSpc>
                <a:spcPct val="105000"/>
              </a:lnSpc>
              <a:spcBef>
                <a:spcPts val="0"/>
              </a:spcBef>
              <a:spcAft>
                <a:spcPts val="0"/>
              </a:spcAft>
              <a:buSzPts val="1100"/>
              <a:buChar char="■"/>
            </a:pPr>
            <a:r>
              <a:rPr lang="en" sz="1100"/>
              <a:t>“NC-17” =&gt; 4</a:t>
            </a:r>
            <a:endParaRPr sz="1100"/>
          </a:p>
          <a:p>
            <a:pPr indent="-298450" lvl="2" marL="1371600" rtl="0" algn="l">
              <a:lnSpc>
                <a:spcPct val="105000"/>
              </a:lnSpc>
              <a:spcBef>
                <a:spcPts val="0"/>
              </a:spcBef>
              <a:spcAft>
                <a:spcPts val="0"/>
              </a:spcAft>
              <a:buSzPts val="1100"/>
              <a:buChar char="■"/>
            </a:pPr>
            <a:r>
              <a:rPr lang="en" sz="1100"/>
              <a:t>“Unrated” =&gt; 10 </a:t>
            </a:r>
            <a:endParaRPr sz="1100"/>
          </a:p>
          <a:p>
            <a:pPr indent="-298450" lvl="0" marL="457200" rtl="0" algn="l">
              <a:lnSpc>
                <a:spcPct val="105000"/>
              </a:lnSpc>
              <a:spcBef>
                <a:spcPts val="0"/>
              </a:spcBef>
              <a:spcAft>
                <a:spcPts val="0"/>
              </a:spcAft>
              <a:buSzPts val="1100"/>
              <a:buChar char="➢"/>
            </a:pPr>
            <a:r>
              <a:rPr lang="en" sz="1100"/>
              <a:t>Punctuations removed</a:t>
            </a:r>
            <a:endParaRPr sz="1100"/>
          </a:p>
          <a:p>
            <a:pPr indent="-298450" lvl="0" marL="457200" rtl="0" algn="l">
              <a:lnSpc>
                <a:spcPct val="105000"/>
              </a:lnSpc>
              <a:spcBef>
                <a:spcPts val="0"/>
              </a:spcBef>
              <a:spcAft>
                <a:spcPts val="0"/>
              </a:spcAft>
              <a:buSzPts val="1100"/>
              <a:buChar char="➢"/>
            </a:pPr>
            <a:r>
              <a:rPr lang="en" sz="1100"/>
              <a:t>Removal of stop words </a:t>
            </a:r>
            <a:endParaRPr sz="1100"/>
          </a:p>
          <a:p>
            <a:pPr indent="-298450" lvl="0" marL="457200" rtl="0" algn="l">
              <a:lnSpc>
                <a:spcPct val="105000"/>
              </a:lnSpc>
              <a:spcBef>
                <a:spcPts val="0"/>
              </a:spcBef>
              <a:spcAft>
                <a:spcPts val="0"/>
              </a:spcAft>
              <a:buSzPts val="1100"/>
              <a:buChar char="➢"/>
            </a:pPr>
            <a:r>
              <a:rPr lang="en" sz="1100"/>
              <a:t>Dictionaries Mapped / Searchable / Multi-Field Parsing </a:t>
            </a:r>
            <a:endParaRPr sz="1100"/>
          </a:p>
          <a:p>
            <a:pPr indent="-298450" lvl="1" marL="914400" rtl="0" algn="l">
              <a:lnSpc>
                <a:spcPct val="105000"/>
              </a:lnSpc>
              <a:spcBef>
                <a:spcPts val="0"/>
              </a:spcBef>
              <a:spcAft>
                <a:spcPts val="0"/>
              </a:spcAft>
              <a:buSzPts val="1100"/>
              <a:buChar char="○"/>
            </a:pPr>
            <a:r>
              <a:rPr lang="en" sz="1100"/>
              <a:t>Title</a:t>
            </a:r>
            <a:endParaRPr sz="1100"/>
          </a:p>
          <a:p>
            <a:pPr indent="-298450" lvl="1" marL="914400" rtl="0" algn="l">
              <a:lnSpc>
                <a:spcPct val="105000"/>
              </a:lnSpc>
              <a:spcBef>
                <a:spcPts val="0"/>
              </a:spcBef>
              <a:spcAft>
                <a:spcPts val="0"/>
              </a:spcAft>
              <a:buSzPts val="1100"/>
              <a:buChar char="○"/>
            </a:pPr>
            <a:r>
              <a:rPr lang="en" sz="1100"/>
              <a:t>Country Availability</a:t>
            </a:r>
            <a:endParaRPr sz="1100"/>
          </a:p>
          <a:p>
            <a:pPr indent="-298450" lvl="1" marL="914400" rtl="0" algn="l">
              <a:lnSpc>
                <a:spcPct val="105000"/>
              </a:lnSpc>
              <a:spcBef>
                <a:spcPts val="0"/>
              </a:spcBef>
              <a:spcAft>
                <a:spcPts val="0"/>
              </a:spcAft>
              <a:buSzPts val="1100"/>
              <a:buChar char="○"/>
            </a:pPr>
            <a:r>
              <a:rPr lang="en" sz="1100"/>
              <a:t>Languages</a:t>
            </a:r>
            <a:endParaRPr sz="1100"/>
          </a:p>
          <a:p>
            <a:pPr indent="-298450" lvl="1" marL="914400" rtl="0" algn="l">
              <a:lnSpc>
                <a:spcPct val="105000"/>
              </a:lnSpc>
              <a:spcBef>
                <a:spcPts val="0"/>
              </a:spcBef>
              <a:spcAft>
                <a:spcPts val="0"/>
              </a:spcAft>
              <a:buSzPts val="1100"/>
              <a:buChar char="○"/>
            </a:pPr>
            <a:r>
              <a:rPr lang="en" sz="1100"/>
              <a:t>Genre</a:t>
            </a:r>
            <a:endParaRPr sz="1100"/>
          </a:p>
          <a:p>
            <a:pPr indent="-298450" lvl="1" marL="914400" rtl="0" algn="l">
              <a:lnSpc>
                <a:spcPct val="105000"/>
              </a:lnSpc>
              <a:spcBef>
                <a:spcPts val="0"/>
              </a:spcBef>
              <a:spcAft>
                <a:spcPts val="0"/>
              </a:spcAft>
              <a:buSzPts val="1100"/>
              <a:buChar char="○"/>
            </a:pPr>
            <a:r>
              <a:rPr lang="en" sz="1100"/>
              <a:t>Tags</a:t>
            </a:r>
            <a:endParaRPr sz="1100"/>
          </a:p>
          <a:p>
            <a:pPr indent="-298450" lvl="1" marL="914400" rtl="0" algn="l">
              <a:lnSpc>
                <a:spcPct val="105000"/>
              </a:lnSpc>
              <a:spcBef>
                <a:spcPts val="0"/>
              </a:spcBef>
              <a:spcAft>
                <a:spcPts val="0"/>
              </a:spcAft>
              <a:buSzPts val="1100"/>
              <a:buChar char="○"/>
            </a:pPr>
            <a:r>
              <a:rPr lang="en" sz="1100"/>
              <a:t>Gem Rating</a:t>
            </a:r>
            <a:endParaRPr sz="1100"/>
          </a:p>
          <a:p>
            <a:pPr indent="-298450" lvl="1" marL="914400" rtl="0" algn="l">
              <a:lnSpc>
                <a:spcPct val="105000"/>
              </a:lnSpc>
              <a:spcBef>
                <a:spcPts val="0"/>
              </a:spcBef>
              <a:spcAft>
                <a:spcPts val="0"/>
              </a:spcAft>
              <a:buSzPts val="1100"/>
              <a:buChar char="○"/>
            </a:pPr>
            <a:r>
              <a:rPr lang="en" sz="1100"/>
              <a:t>IMDb Rating</a:t>
            </a:r>
            <a:endParaRPr sz="1100"/>
          </a:p>
          <a:p>
            <a:pPr indent="-298450" lvl="1" marL="914400" rtl="0" algn="l">
              <a:lnSpc>
                <a:spcPct val="105000"/>
              </a:lnSpc>
              <a:spcBef>
                <a:spcPts val="0"/>
              </a:spcBef>
              <a:spcAft>
                <a:spcPts val="0"/>
              </a:spcAft>
              <a:buSzPts val="1100"/>
              <a:buChar char="○"/>
            </a:pPr>
            <a:r>
              <a:rPr lang="en" sz="1100"/>
              <a:t>Ratings</a:t>
            </a:r>
            <a:endParaRPr sz="1100"/>
          </a:p>
          <a:p>
            <a:pPr indent="-298450" lvl="1" marL="914400" rtl="0" algn="l">
              <a:lnSpc>
                <a:spcPct val="105000"/>
              </a:lnSpc>
              <a:spcBef>
                <a:spcPts val="0"/>
              </a:spcBef>
              <a:spcAft>
                <a:spcPts val="0"/>
              </a:spcAft>
              <a:buSzPts val="1100"/>
              <a:buChar char="○"/>
            </a:pPr>
            <a:r>
              <a:rPr lang="en" sz="1100"/>
              <a:t>Release Date  / Year</a:t>
            </a:r>
            <a:endParaRPr sz="1100"/>
          </a:p>
          <a:p>
            <a:pPr indent="0" lvl="0" marL="0" rtl="0" algn="l">
              <a:lnSpc>
                <a:spcPct val="105000"/>
              </a:lnSpc>
              <a:spcBef>
                <a:spcPts val="1200"/>
              </a:spcBef>
              <a:spcAft>
                <a:spcPts val="0"/>
              </a:spcAft>
              <a:buSzPts val="358"/>
              <a:buNone/>
            </a:pPr>
            <a:r>
              <a:t/>
            </a:r>
            <a:endParaRPr sz="2600">
              <a:solidFill>
                <a:srgbClr val="000000"/>
              </a:solidFill>
              <a:latin typeface="Arial"/>
              <a:ea typeface="Arial"/>
              <a:cs typeface="Arial"/>
              <a:sym typeface="Arial"/>
            </a:endParaRPr>
          </a:p>
          <a:p>
            <a:pPr indent="0" lvl="0" marL="0" rtl="0" algn="l">
              <a:lnSpc>
                <a:spcPct val="105000"/>
              </a:lnSpc>
              <a:spcBef>
                <a:spcPts val="1200"/>
              </a:spcBef>
              <a:spcAft>
                <a:spcPts val="0"/>
              </a:spcAft>
              <a:buSzPts val="358"/>
              <a:buNone/>
            </a:pPr>
            <a:r>
              <a:t/>
            </a:r>
            <a:endParaRPr sz="1185"/>
          </a:p>
          <a:p>
            <a:pPr indent="0" lvl="0" marL="0" rtl="0" algn="l">
              <a:lnSpc>
                <a:spcPct val="105000"/>
              </a:lnSpc>
              <a:spcBef>
                <a:spcPts val="1200"/>
              </a:spcBef>
              <a:spcAft>
                <a:spcPts val="0"/>
              </a:spcAft>
              <a:buSzPts val="358"/>
              <a:buNone/>
            </a:pPr>
            <a:r>
              <a:t/>
            </a:r>
            <a:endParaRPr sz="1185"/>
          </a:p>
          <a:p>
            <a:pPr indent="0" lvl="0" marL="0" rtl="0" algn="l">
              <a:lnSpc>
                <a:spcPct val="105000"/>
              </a:lnSpc>
              <a:spcBef>
                <a:spcPts val="1200"/>
              </a:spcBef>
              <a:spcAft>
                <a:spcPts val="1200"/>
              </a:spcAft>
              <a:buSzPts val="358"/>
              <a:buNone/>
            </a:pPr>
            <a:r>
              <a:t/>
            </a:r>
            <a:endParaRPr sz="118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311700" y="328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a:t>
            </a:r>
            <a:r>
              <a:rPr lang="en"/>
              <a:t> Based Filtering </a:t>
            </a:r>
            <a:endParaRPr/>
          </a:p>
        </p:txBody>
      </p:sp>
      <p:sp>
        <p:nvSpPr>
          <p:cNvPr id="123" name="Google Shape;123;p17"/>
          <p:cNvSpPr txBox="1"/>
          <p:nvPr>
            <p:ph idx="1" type="body"/>
          </p:nvPr>
        </p:nvSpPr>
        <p:spPr>
          <a:xfrm>
            <a:off x="311700" y="935825"/>
            <a:ext cx="8745900" cy="1714800"/>
          </a:xfrm>
          <a:prstGeom prst="rect">
            <a:avLst/>
          </a:prstGeom>
        </p:spPr>
        <p:txBody>
          <a:bodyPr anchorCtr="0" anchor="t" bIns="91425" lIns="91425" spcFirstLastPara="1" rIns="91425" wrap="square" tIns="91425">
            <a:noAutofit/>
          </a:bodyPr>
          <a:lstStyle/>
          <a:p>
            <a:pPr indent="-306387" lvl="0" marL="457200" rtl="0" algn="l">
              <a:lnSpc>
                <a:spcPct val="200000"/>
              </a:lnSpc>
              <a:spcBef>
                <a:spcPts val="0"/>
              </a:spcBef>
              <a:spcAft>
                <a:spcPts val="0"/>
              </a:spcAft>
              <a:buSzPts val="1225"/>
              <a:buFont typeface="Times New Roman"/>
              <a:buChar char="●"/>
            </a:pPr>
            <a:r>
              <a:rPr lang="en" sz="1037">
                <a:solidFill>
                  <a:srgbClr val="3D4251"/>
                </a:solidFill>
                <a:highlight>
                  <a:srgbClr val="FFFFFF"/>
                </a:highlight>
                <a:latin typeface="Times New Roman"/>
                <a:ea typeface="Times New Roman"/>
                <a:cs typeface="Times New Roman"/>
                <a:sym typeface="Times New Roman"/>
              </a:rPr>
              <a:t>Suggest similar items based on a particular item (or items) given by a user (in this case a movie title, language, genre, country, release date)</a:t>
            </a:r>
            <a:endParaRPr sz="1037">
              <a:solidFill>
                <a:srgbClr val="3D4251"/>
              </a:solidFill>
              <a:highlight>
                <a:srgbClr val="FFFFFF"/>
              </a:highlight>
              <a:latin typeface="Times New Roman"/>
              <a:ea typeface="Times New Roman"/>
              <a:cs typeface="Times New Roman"/>
              <a:sym typeface="Times New Roman"/>
            </a:endParaRPr>
          </a:p>
          <a:p>
            <a:pPr indent="-294481" lvl="0" marL="457200" rtl="0" algn="l">
              <a:lnSpc>
                <a:spcPct val="200000"/>
              </a:lnSpc>
              <a:spcBef>
                <a:spcPts val="0"/>
              </a:spcBef>
              <a:spcAft>
                <a:spcPts val="0"/>
              </a:spcAft>
              <a:buClr>
                <a:srgbClr val="3D4251"/>
              </a:buClr>
              <a:buSzPts val="1038"/>
              <a:buFont typeface="Times New Roman"/>
              <a:buChar char="●"/>
            </a:pPr>
            <a:r>
              <a:rPr lang="en" sz="1037">
                <a:solidFill>
                  <a:srgbClr val="3D4251"/>
                </a:solidFill>
                <a:highlight>
                  <a:srgbClr val="FFFFFF"/>
                </a:highlight>
                <a:latin typeface="Times New Roman"/>
                <a:ea typeface="Times New Roman"/>
                <a:cs typeface="Times New Roman"/>
                <a:sym typeface="Times New Roman"/>
              </a:rPr>
              <a:t>Compute pairwise cosine similarity scores for all movies based on the user descriptions and recommend movies that are most similar. </a:t>
            </a:r>
            <a:endParaRPr sz="1037">
              <a:solidFill>
                <a:srgbClr val="3D4251"/>
              </a:solidFill>
              <a:highlight>
                <a:srgbClr val="FFFFFF"/>
              </a:highlight>
              <a:latin typeface="Times New Roman"/>
              <a:ea typeface="Times New Roman"/>
              <a:cs typeface="Times New Roman"/>
              <a:sym typeface="Times New Roman"/>
            </a:endParaRPr>
          </a:p>
          <a:p>
            <a:pPr indent="-294481" lvl="1" marL="914400" rtl="0" algn="l">
              <a:lnSpc>
                <a:spcPct val="200000"/>
              </a:lnSpc>
              <a:spcBef>
                <a:spcPts val="0"/>
              </a:spcBef>
              <a:spcAft>
                <a:spcPts val="0"/>
              </a:spcAft>
              <a:buClr>
                <a:srgbClr val="3D4251"/>
              </a:buClr>
              <a:buSzPts val="1038"/>
              <a:buFont typeface="Times New Roman"/>
              <a:buChar char="○"/>
            </a:pPr>
            <a:r>
              <a:rPr lang="en" sz="1037">
                <a:solidFill>
                  <a:srgbClr val="3D4251"/>
                </a:solidFill>
                <a:highlight>
                  <a:srgbClr val="FFFFFF"/>
                </a:highlight>
                <a:latin typeface="Times New Roman"/>
                <a:ea typeface="Times New Roman"/>
                <a:cs typeface="Times New Roman"/>
                <a:sym typeface="Times New Roman"/>
              </a:rPr>
              <a:t>Create a bag of words for all movies </a:t>
            </a:r>
            <a:endParaRPr sz="1037">
              <a:solidFill>
                <a:srgbClr val="3D4251"/>
              </a:solidFill>
              <a:highlight>
                <a:srgbClr val="FFFFFF"/>
              </a:highlight>
              <a:latin typeface="Times New Roman"/>
              <a:ea typeface="Times New Roman"/>
              <a:cs typeface="Times New Roman"/>
              <a:sym typeface="Times New Roman"/>
            </a:endParaRPr>
          </a:p>
          <a:p>
            <a:pPr indent="-294481" lvl="1" marL="914400" rtl="0" algn="l">
              <a:lnSpc>
                <a:spcPct val="200000"/>
              </a:lnSpc>
              <a:spcBef>
                <a:spcPts val="0"/>
              </a:spcBef>
              <a:spcAft>
                <a:spcPts val="0"/>
              </a:spcAft>
              <a:buClr>
                <a:srgbClr val="3D4251"/>
              </a:buClr>
              <a:buSzPts val="1038"/>
              <a:buFont typeface="Times New Roman"/>
              <a:buChar char="○"/>
            </a:pPr>
            <a:r>
              <a:rPr lang="en" sz="1037">
                <a:solidFill>
                  <a:srgbClr val="3D4251"/>
                </a:solidFill>
                <a:highlight>
                  <a:srgbClr val="FFFFFF"/>
                </a:highlight>
                <a:latin typeface="Times New Roman"/>
                <a:ea typeface="Times New Roman"/>
                <a:cs typeface="Times New Roman"/>
                <a:sym typeface="Times New Roman"/>
              </a:rPr>
              <a:t> Tf-Idf encoding </a:t>
            </a:r>
            <a:endParaRPr sz="1037">
              <a:solidFill>
                <a:srgbClr val="3D4251"/>
              </a:solidFill>
              <a:highlight>
                <a:srgbClr val="FFFFFF"/>
              </a:highlight>
              <a:latin typeface="Times New Roman"/>
              <a:ea typeface="Times New Roman"/>
              <a:cs typeface="Times New Roman"/>
              <a:sym typeface="Times New Roman"/>
            </a:endParaRPr>
          </a:p>
          <a:p>
            <a:pPr indent="-294481" lvl="1" marL="914400" rtl="0" algn="l">
              <a:lnSpc>
                <a:spcPct val="200000"/>
              </a:lnSpc>
              <a:spcBef>
                <a:spcPts val="0"/>
              </a:spcBef>
              <a:spcAft>
                <a:spcPts val="0"/>
              </a:spcAft>
              <a:buClr>
                <a:srgbClr val="3D4251"/>
              </a:buClr>
              <a:buSzPts val="1038"/>
              <a:buFont typeface="Times New Roman"/>
              <a:buChar char="○"/>
            </a:pPr>
            <a:r>
              <a:rPr lang="en" sz="1037">
                <a:solidFill>
                  <a:srgbClr val="3D4251"/>
                </a:solidFill>
                <a:highlight>
                  <a:srgbClr val="FFFFFF"/>
                </a:highlight>
                <a:latin typeface="Times New Roman"/>
                <a:ea typeface="Times New Roman"/>
                <a:cs typeface="Times New Roman"/>
                <a:sym typeface="Times New Roman"/>
              </a:rPr>
              <a:t>Create a cosine similarity matrix</a:t>
            </a:r>
            <a:endParaRPr sz="1037">
              <a:solidFill>
                <a:srgbClr val="3D4251"/>
              </a:solidFill>
              <a:highlight>
                <a:srgbClr val="FFFFFF"/>
              </a:highlight>
              <a:latin typeface="Times New Roman"/>
              <a:ea typeface="Times New Roman"/>
              <a:cs typeface="Times New Roman"/>
              <a:sym typeface="Times New Roman"/>
            </a:endParaRPr>
          </a:p>
          <a:p>
            <a:pPr indent="0" lvl="0" marL="457200" rtl="0" algn="l">
              <a:spcBef>
                <a:spcPts val="1200"/>
              </a:spcBef>
              <a:spcAft>
                <a:spcPts val="1200"/>
              </a:spcAft>
              <a:buSzPts val="688"/>
              <a:buNone/>
            </a:pPr>
            <a:r>
              <a:t/>
            </a:r>
            <a:endParaRPr sz="1037">
              <a:solidFill>
                <a:srgbClr val="3D4251"/>
              </a:solidFill>
              <a:highlight>
                <a:srgbClr val="FFFFFF"/>
              </a:highlight>
              <a:latin typeface="Times New Roman"/>
              <a:ea typeface="Times New Roman"/>
              <a:cs typeface="Times New Roman"/>
              <a:sym typeface="Times New Roman"/>
            </a:endParaRPr>
          </a:p>
        </p:txBody>
      </p:sp>
      <p:sp>
        <p:nvSpPr>
          <p:cNvPr id="124" name="Google Shape;124;p17"/>
          <p:cNvSpPr txBox="1"/>
          <p:nvPr>
            <p:ph type="title"/>
          </p:nvPr>
        </p:nvSpPr>
        <p:spPr>
          <a:xfrm>
            <a:off x="424350" y="2520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Collaborative Filtering </a:t>
            </a:r>
            <a:endParaRPr/>
          </a:p>
        </p:txBody>
      </p:sp>
      <p:sp>
        <p:nvSpPr>
          <p:cNvPr id="125" name="Google Shape;125;p17"/>
          <p:cNvSpPr txBox="1"/>
          <p:nvPr>
            <p:ph idx="1" type="body"/>
          </p:nvPr>
        </p:nvSpPr>
        <p:spPr>
          <a:xfrm>
            <a:off x="311700" y="3137425"/>
            <a:ext cx="8745900" cy="1502700"/>
          </a:xfrm>
          <a:prstGeom prst="rect">
            <a:avLst/>
          </a:prstGeom>
        </p:spPr>
        <p:txBody>
          <a:bodyPr anchorCtr="0" anchor="t" bIns="91425" lIns="91425" spcFirstLastPara="1" rIns="91425" wrap="square" tIns="91425">
            <a:noAutofit/>
          </a:bodyPr>
          <a:lstStyle/>
          <a:p>
            <a:pPr indent="-298450" lvl="0" marL="457200" rtl="0" algn="l">
              <a:lnSpc>
                <a:spcPct val="200000"/>
              </a:lnSpc>
              <a:spcBef>
                <a:spcPts val="0"/>
              </a:spcBef>
              <a:spcAft>
                <a:spcPts val="0"/>
              </a:spcAft>
              <a:buSzPts val="1100"/>
              <a:buFont typeface="Times New Roman"/>
              <a:buChar char="●"/>
            </a:pPr>
            <a:r>
              <a:rPr lang="en" sz="1100">
                <a:solidFill>
                  <a:srgbClr val="231F20"/>
                </a:solidFill>
                <a:highlight>
                  <a:srgbClr val="FFFFFF"/>
                </a:highlight>
                <a:latin typeface="Times New Roman"/>
                <a:ea typeface="Times New Roman"/>
                <a:cs typeface="Times New Roman"/>
                <a:sym typeface="Times New Roman"/>
              </a:rPr>
              <a:t>Suggests movies based on how similar a user profile is to other users’ profile</a:t>
            </a:r>
            <a:endParaRPr sz="1100">
              <a:solidFill>
                <a:srgbClr val="3D4251"/>
              </a:solidFill>
              <a:highlight>
                <a:srgbClr val="FFFFFF"/>
              </a:highlight>
              <a:latin typeface="Times New Roman"/>
              <a:ea typeface="Times New Roman"/>
              <a:cs typeface="Times New Roman"/>
              <a:sym typeface="Times New Roman"/>
            </a:endParaRPr>
          </a:p>
          <a:p>
            <a:pPr indent="-298450" lvl="0" marL="457200" rtl="0" algn="l">
              <a:lnSpc>
                <a:spcPct val="200000"/>
              </a:lnSpc>
              <a:spcBef>
                <a:spcPts val="0"/>
              </a:spcBef>
              <a:spcAft>
                <a:spcPts val="0"/>
              </a:spcAft>
              <a:buClr>
                <a:srgbClr val="3D4251"/>
              </a:buClr>
              <a:buSzPts val="1100"/>
              <a:buFont typeface="Times New Roman"/>
              <a:buChar char="●"/>
            </a:pPr>
            <a:r>
              <a:rPr lang="en" sz="1100">
                <a:solidFill>
                  <a:srgbClr val="231F20"/>
                </a:solidFill>
                <a:highlight>
                  <a:srgbClr val="FFFFFF"/>
                </a:highlight>
                <a:latin typeface="Times New Roman"/>
                <a:ea typeface="Times New Roman"/>
                <a:cs typeface="Times New Roman"/>
                <a:sym typeface="Times New Roman"/>
              </a:rPr>
              <a:t>If there is a new movie in Netflix that no-one else had yet liked or watched it, it is not going to be in the list of recommended movies, even if a user likes it</a:t>
            </a:r>
            <a:endParaRPr sz="1100">
              <a:solidFill>
                <a:srgbClr val="231F20"/>
              </a:solidFill>
              <a:highlight>
                <a:srgbClr val="FFFFFF"/>
              </a:highlight>
              <a:latin typeface="Times New Roman"/>
              <a:ea typeface="Times New Roman"/>
              <a:cs typeface="Times New Roman"/>
              <a:sym typeface="Times New Roman"/>
            </a:endParaRPr>
          </a:p>
          <a:p>
            <a:pPr indent="-298450" lvl="0" marL="457200" rtl="0" algn="l">
              <a:lnSpc>
                <a:spcPct val="200000"/>
              </a:lnSpc>
              <a:spcBef>
                <a:spcPts val="0"/>
              </a:spcBef>
              <a:spcAft>
                <a:spcPts val="0"/>
              </a:spcAft>
              <a:buClr>
                <a:srgbClr val="231F20"/>
              </a:buClr>
              <a:buSzPts val="1100"/>
              <a:buFont typeface="Times New Roman"/>
              <a:buChar char="●"/>
            </a:pPr>
            <a:r>
              <a:rPr lang="en" sz="1100">
                <a:solidFill>
                  <a:srgbClr val="231F20"/>
                </a:solidFill>
                <a:highlight>
                  <a:srgbClr val="FFFFFF"/>
                </a:highlight>
                <a:latin typeface="Times New Roman"/>
                <a:ea typeface="Times New Roman"/>
                <a:cs typeface="Times New Roman"/>
                <a:sym typeface="Times New Roman"/>
              </a:rPr>
              <a:t>Based on attributes related to a user profile Ex: ratings provided by a user to multiple movies. </a:t>
            </a:r>
            <a:endParaRPr sz="1100">
              <a:solidFill>
                <a:srgbClr val="231F20"/>
              </a:solidFill>
              <a:highlight>
                <a:srgbClr val="FFFFFF"/>
              </a:highlight>
              <a:latin typeface="Times New Roman"/>
              <a:ea typeface="Times New Roman"/>
              <a:cs typeface="Times New Roman"/>
              <a:sym typeface="Times New Roman"/>
            </a:endParaRPr>
          </a:p>
          <a:p>
            <a:pPr indent="0" lvl="0" marL="457200" rtl="0" algn="l">
              <a:spcBef>
                <a:spcPts val="1200"/>
              </a:spcBef>
              <a:spcAft>
                <a:spcPts val="1200"/>
              </a:spcAft>
              <a:buSzPts val="688"/>
              <a:buNone/>
            </a:pPr>
            <a:r>
              <a:t/>
            </a:r>
            <a:endParaRPr sz="1137">
              <a:solidFill>
                <a:srgbClr val="3D425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idx="1" type="body"/>
          </p:nvPr>
        </p:nvSpPr>
        <p:spPr>
          <a:xfrm>
            <a:off x="381325" y="870900"/>
            <a:ext cx="4505100" cy="881100"/>
          </a:xfrm>
          <a:prstGeom prst="rect">
            <a:avLst/>
          </a:prstGeom>
        </p:spPr>
        <p:txBody>
          <a:bodyPr anchorCtr="0" anchor="t" bIns="91425" lIns="91425" spcFirstLastPara="1" rIns="91425" wrap="square" tIns="91425">
            <a:noAutofit/>
          </a:bodyPr>
          <a:lstStyle/>
          <a:p>
            <a:pPr indent="-295751" lvl="0" marL="457200" rtl="0" algn="l">
              <a:lnSpc>
                <a:spcPct val="190000"/>
              </a:lnSpc>
              <a:spcBef>
                <a:spcPts val="0"/>
              </a:spcBef>
              <a:spcAft>
                <a:spcPts val="0"/>
              </a:spcAft>
              <a:buClr>
                <a:srgbClr val="3D4251"/>
              </a:buClr>
              <a:buSzPts val="1058"/>
              <a:buFont typeface="Lora"/>
              <a:buChar char="●"/>
            </a:pPr>
            <a:r>
              <a:rPr lang="en" sz="1057">
                <a:solidFill>
                  <a:srgbClr val="3D4251"/>
                </a:solidFill>
                <a:highlight>
                  <a:srgbClr val="FFFFFF"/>
                </a:highlight>
                <a:latin typeface="Lora"/>
                <a:ea typeface="Lora"/>
                <a:cs typeface="Lora"/>
                <a:sym typeface="Lora"/>
              </a:rPr>
              <a:t>Input → Genre (</a:t>
            </a:r>
            <a:r>
              <a:rPr b="1" lang="en" sz="1057">
                <a:solidFill>
                  <a:srgbClr val="3D4251"/>
                </a:solidFill>
                <a:highlight>
                  <a:srgbClr val="FFFFFF"/>
                </a:highlight>
                <a:latin typeface="Lora"/>
                <a:ea typeface="Lora"/>
                <a:cs typeface="Lora"/>
                <a:sym typeface="Lora"/>
              </a:rPr>
              <a:t>Action</a:t>
            </a:r>
            <a:r>
              <a:rPr lang="en" sz="1057">
                <a:solidFill>
                  <a:srgbClr val="3D4251"/>
                </a:solidFill>
                <a:highlight>
                  <a:srgbClr val="FFFFFF"/>
                </a:highlight>
                <a:latin typeface="Lora"/>
                <a:ea typeface="Lora"/>
                <a:cs typeface="Lora"/>
                <a:sym typeface="Lora"/>
              </a:rPr>
              <a:t>), Country Availability (</a:t>
            </a:r>
            <a:r>
              <a:rPr b="1" lang="en" sz="1057">
                <a:solidFill>
                  <a:srgbClr val="3D4251"/>
                </a:solidFill>
                <a:highlight>
                  <a:srgbClr val="FFFFFF"/>
                </a:highlight>
                <a:latin typeface="Lora"/>
                <a:ea typeface="Lora"/>
                <a:cs typeface="Lora"/>
                <a:sym typeface="Lora"/>
              </a:rPr>
              <a:t>India</a:t>
            </a:r>
            <a:r>
              <a:rPr lang="en" sz="1057">
                <a:solidFill>
                  <a:srgbClr val="3D4251"/>
                </a:solidFill>
                <a:highlight>
                  <a:srgbClr val="FFFFFF"/>
                </a:highlight>
                <a:latin typeface="Lora"/>
                <a:ea typeface="Lora"/>
                <a:cs typeface="Lora"/>
                <a:sym typeface="Lora"/>
              </a:rPr>
              <a:t>), IMDb Score (</a:t>
            </a:r>
            <a:r>
              <a:rPr b="1" lang="en" sz="1057">
                <a:solidFill>
                  <a:srgbClr val="3D4251"/>
                </a:solidFill>
                <a:highlight>
                  <a:srgbClr val="FFFFFF"/>
                </a:highlight>
                <a:latin typeface="Lora"/>
                <a:ea typeface="Lora"/>
                <a:cs typeface="Lora"/>
                <a:sym typeface="Lora"/>
              </a:rPr>
              <a:t>5 and above</a:t>
            </a:r>
            <a:r>
              <a:rPr lang="en" sz="1057">
                <a:solidFill>
                  <a:srgbClr val="3D4251"/>
                </a:solidFill>
                <a:highlight>
                  <a:srgbClr val="FFFFFF"/>
                </a:highlight>
                <a:latin typeface="Lora"/>
                <a:ea typeface="Lora"/>
                <a:cs typeface="Lora"/>
                <a:sym typeface="Lora"/>
              </a:rPr>
              <a:t>), Language(</a:t>
            </a:r>
            <a:r>
              <a:rPr b="1" lang="en" sz="1057">
                <a:solidFill>
                  <a:srgbClr val="3D4251"/>
                </a:solidFill>
                <a:highlight>
                  <a:srgbClr val="FFFFFF"/>
                </a:highlight>
                <a:latin typeface="Lora"/>
                <a:ea typeface="Lora"/>
                <a:cs typeface="Lora"/>
                <a:sym typeface="Lora"/>
              </a:rPr>
              <a:t>English</a:t>
            </a:r>
            <a:r>
              <a:rPr lang="en" sz="1057">
                <a:solidFill>
                  <a:srgbClr val="3D4251"/>
                </a:solidFill>
                <a:highlight>
                  <a:srgbClr val="FFFFFF"/>
                </a:highlight>
                <a:latin typeface="Lora"/>
                <a:ea typeface="Lora"/>
                <a:cs typeface="Lora"/>
                <a:sym typeface="Lora"/>
              </a:rPr>
              <a:t>), Title (</a:t>
            </a:r>
            <a:r>
              <a:rPr b="1" lang="en" sz="1057">
                <a:solidFill>
                  <a:srgbClr val="3D4251"/>
                </a:solidFill>
                <a:highlight>
                  <a:srgbClr val="FFFFFF"/>
                </a:highlight>
                <a:latin typeface="Lora"/>
                <a:ea typeface="Lora"/>
                <a:cs typeface="Lora"/>
                <a:sym typeface="Lora"/>
              </a:rPr>
              <a:t>“Red”), </a:t>
            </a:r>
            <a:r>
              <a:rPr lang="en" sz="1057">
                <a:solidFill>
                  <a:srgbClr val="3D4251"/>
                </a:solidFill>
                <a:highlight>
                  <a:srgbClr val="FFFFFF"/>
                </a:highlight>
                <a:latin typeface="Lora"/>
                <a:ea typeface="Lora"/>
                <a:cs typeface="Lora"/>
                <a:sym typeface="Lora"/>
              </a:rPr>
              <a:t>Release Year = 2006 and beyond </a:t>
            </a:r>
            <a:endParaRPr sz="1057">
              <a:solidFill>
                <a:srgbClr val="3D4251"/>
              </a:solidFill>
              <a:highlight>
                <a:srgbClr val="FFFFFF"/>
              </a:highlight>
              <a:latin typeface="Lora"/>
              <a:ea typeface="Lora"/>
              <a:cs typeface="Lora"/>
              <a:sym typeface="Lora"/>
            </a:endParaRPr>
          </a:p>
          <a:p>
            <a:pPr indent="0" lvl="0" marL="457200" rtl="0" algn="l">
              <a:lnSpc>
                <a:spcPct val="190000"/>
              </a:lnSpc>
              <a:spcBef>
                <a:spcPts val="1200"/>
              </a:spcBef>
              <a:spcAft>
                <a:spcPts val="0"/>
              </a:spcAft>
              <a:buSzPts val="358"/>
              <a:buNone/>
            </a:pPr>
            <a:r>
              <a:t/>
            </a:r>
            <a:endParaRPr sz="1057">
              <a:solidFill>
                <a:srgbClr val="3D4251"/>
              </a:solidFill>
              <a:highlight>
                <a:srgbClr val="FFFFFF"/>
              </a:highlight>
              <a:latin typeface="Lora"/>
              <a:ea typeface="Lora"/>
              <a:cs typeface="Lora"/>
              <a:sym typeface="Lora"/>
            </a:endParaRPr>
          </a:p>
          <a:p>
            <a:pPr indent="0" lvl="0" marL="0" rtl="0" algn="l">
              <a:lnSpc>
                <a:spcPct val="105000"/>
              </a:lnSpc>
              <a:spcBef>
                <a:spcPts val="1200"/>
              </a:spcBef>
              <a:spcAft>
                <a:spcPts val="0"/>
              </a:spcAft>
              <a:buSzPts val="358"/>
              <a:buNone/>
            </a:pPr>
            <a:r>
              <a:t/>
            </a:r>
            <a:endParaRPr sz="1057">
              <a:solidFill>
                <a:srgbClr val="3D4251"/>
              </a:solidFill>
              <a:highlight>
                <a:srgbClr val="FFFFFF"/>
              </a:highlight>
              <a:latin typeface="Lora"/>
              <a:ea typeface="Lora"/>
              <a:cs typeface="Lora"/>
              <a:sym typeface="Lora"/>
            </a:endParaRPr>
          </a:p>
          <a:p>
            <a:pPr indent="0" lvl="0" marL="0" rtl="0" algn="l">
              <a:lnSpc>
                <a:spcPct val="105000"/>
              </a:lnSpc>
              <a:spcBef>
                <a:spcPts val="1200"/>
              </a:spcBef>
              <a:spcAft>
                <a:spcPts val="1200"/>
              </a:spcAft>
              <a:buSzPts val="358"/>
              <a:buNone/>
            </a:pPr>
            <a:r>
              <a:t/>
            </a:r>
            <a:endParaRPr sz="1155"/>
          </a:p>
        </p:txBody>
      </p:sp>
      <p:sp>
        <p:nvSpPr>
          <p:cNvPr id="131" name="Google Shape;131;p18"/>
          <p:cNvSpPr txBox="1"/>
          <p:nvPr>
            <p:ph idx="1" type="body"/>
          </p:nvPr>
        </p:nvSpPr>
        <p:spPr>
          <a:xfrm>
            <a:off x="4835200" y="914275"/>
            <a:ext cx="4248600" cy="889800"/>
          </a:xfrm>
          <a:prstGeom prst="rect">
            <a:avLst/>
          </a:prstGeom>
        </p:spPr>
        <p:txBody>
          <a:bodyPr anchorCtr="0" anchor="t" bIns="91425" lIns="91425" spcFirstLastPara="1" rIns="91425" wrap="square" tIns="91425">
            <a:noAutofit/>
          </a:bodyPr>
          <a:lstStyle/>
          <a:p>
            <a:pPr indent="-289401" lvl="0" marL="457200" rtl="0" algn="l">
              <a:lnSpc>
                <a:spcPct val="190000"/>
              </a:lnSpc>
              <a:spcBef>
                <a:spcPts val="0"/>
              </a:spcBef>
              <a:spcAft>
                <a:spcPts val="0"/>
              </a:spcAft>
              <a:buClr>
                <a:srgbClr val="3D4251"/>
              </a:buClr>
              <a:buSzPts val="958"/>
              <a:buFont typeface="Lora"/>
              <a:buChar char="●"/>
            </a:pPr>
            <a:r>
              <a:rPr lang="en" sz="957">
                <a:solidFill>
                  <a:srgbClr val="3D4251"/>
                </a:solidFill>
                <a:highlight>
                  <a:srgbClr val="FFFFFF"/>
                </a:highlight>
                <a:latin typeface="Lora"/>
                <a:ea typeface="Lora"/>
                <a:cs typeface="Lora"/>
                <a:sym typeface="Lora"/>
              </a:rPr>
              <a:t>Input → Genre (</a:t>
            </a:r>
            <a:r>
              <a:rPr b="1" lang="en" sz="957">
                <a:solidFill>
                  <a:srgbClr val="3D4251"/>
                </a:solidFill>
                <a:highlight>
                  <a:srgbClr val="FFFFFF"/>
                </a:highlight>
                <a:latin typeface="Lora"/>
                <a:ea typeface="Lora"/>
                <a:cs typeface="Lora"/>
                <a:sym typeface="Lora"/>
              </a:rPr>
              <a:t>Drama</a:t>
            </a:r>
            <a:r>
              <a:rPr lang="en" sz="957">
                <a:solidFill>
                  <a:srgbClr val="3D4251"/>
                </a:solidFill>
                <a:highlight>
                  <a:srgbClr val="FFFFFF"/>
                </a:highlight>
                <a:latin typeface="Lora"/>
                <a:ea typeface="Lora"/>
                <a:cs typeface="Lora"/>
                <a:sym typeface="Lora"/>
              </a:rPr>
              <a:t>), Country Availability (</a:t>
            </a:r>
            <a:r>
              <a:rPr b="1" lang="en" sz="957">
                <a:solidFill>
                  <a:srgbClr val="3D4251"/>
                </a:solidFill>
                <a:highlight>
                  <a:srgbClr val="FFFFFF"/>
                </a:highlight>
                <a:latin typeface="Lora"/>
                <a:ea typeface="Lora"/>
                <a:cs typeface="Lora"/>
                <a:sym typeface="Lora"/>
              </a:rPr>
              <a:t>Spain</a:t>
            </a:r>
            <a:r>
              <a:rPr lang="en" sz="957">
                <a:solidFill>
                  <a:srgbClr val="3D4251"/>
                </a:solidFill>
                <a:highlight>
                  <a:srgbClr val="FFFFFF"/>
                </a:highlight>
                <a:latin typeface="Lora"/>
                <a:ea typeface="Lora"/>
                <a:cs typeface="Lora"/>
                <a:sym typeface="Lora"/>
              </a:rPr>
              <a:t>), IMDb Score (</a:t>
            </a:r>
            <a:r>
              <a:rPr b="1" lang="en" sz="957">
                <a:solidFill>
                  <a:srgbClr val="3D4251"/>
                </a:solidFill>
                <a:highlight>
                  <a:srgbClr val="FFFFFF"/>
                </a:highlight>
                <a:latin typeface="Lora"/>
                <a:ea typeface="Lora"/>
                <a:cs typeface="Lora"/>
                <a:sym typeface="Lora"/>
              </a:rPr>
              <a:t>5 </a:t>
            </a:r>
            <a:r>
              <a:rPr b="1" lang="en" sz="957">
                <a:solidFill>
                  <a:srgbClr val="3D4251"/>
                </a:solidFill>
                <a:highlight>
                  <a:srgbClr val="FFFFFF"/>
                </a:highlight>
                <a:latin typeface="Lora"/>
                <a:ea typeface="Lora"/>
                <a:cs typeface="Lora"/>
                <a:sym typeface="Lora"/>
              </a:rPr>
              <a:t>and above</a:t>
            </a:r>
            <a:r>
              <a:rPr lang="en" sz="957">
                <a:solidFill>
                  <a:srgbClr val="3D4251"/>
                </a:solidFill>
                <a:highlight>
                  <a:srgbClr val="FFFFFF"/>
                </a:highlight>
                <a:latin typeface="Lora"/>
                <a:ea typeface="Lora"/>
                <a:cs typeface="Lora"/>
                <a:sym typeface="Lora"/>
              </a:rPr>
              <a:t>), </a:t>
            </a:r>
            <a:r>
              <a:rPr lang="en" sz="1057">
                <a:solidFill>
                  <a:srgbClr val="3D4251"/>
                </a:solidFill>
                <a:highlight>
                  <a:srgbClr val="FFFFFF"/>
                </a:highlight>
                <a:latin typeface="Lora"/>
                <a:ea typeface="Lora"/>
                <a:cs typeface="Lora"/>
                <a:sym typeface="Lora"/>
              </a:rPr>
              <a:t>Language(</a:t>
            </a:r>
            <a:r>
              <a:rPr b="1" lang="en" sz="1057">
                <a:solidFill>
                  <a:srgbClr val="3D4251"/>
                </a:solidFill>
                <a:highlight>
                  <a:srgbClr val="FFFFFF"/>
                </a:highlight>
                <a:latin typeface="Lora"/>
                <a:ea typeface="Lora"/>
                <a:cs typeface="Lora"/>
                <a:sym typeface="Lora"/>
              </a:rPr>
              <a:t>Spanish</a:t>
            </a:r>
            <a:r>
              <a:rPr lang="en" sz="1057">
                <a:solidFill>
                  <a:srgbClr val="3D4251"/>
                </a:solidFill>
                <a:highlight>
                  <a:srgbClr val="FFFFFF"/>
                </a:highlight>
                <a:latin typeface="Lora"/>
                <a:ea typeface="Lora"/>
                <a:cs typeface="Lora"/>
                <a:sym typeface="Lora"/>
              </a:rPr>
              <a:t>), </a:t>
            </a:r>
            <a:r>
              <a:rPr lang="en" sz="957">
                <a:solidFill>
                  <a:srgbClr val="3D4251"/>
                </a:solidFill>
                <a:highlight>
                  <a:srgbClr val="FFFFFF"/>
                </a:highlight>
                <a:latin typeface="Lora"/>
                <a:ea typeface="Lora"/>
                <a:cs typeface="Lora"/>
                <a:sym typeface="Lora"/>
              </a:rPr>
              <a:t>Title (</a:t>
            </a:r>
            <a:r>
              <a:rPr b="1" lang="en" sz="957">
                <a:solidFill>
                  <a:srgbClr val="3D4251"/>
                </a:solidFill>
                <a:highlight>
                  <a:srgbClr val="FFFFFF"/>
                </a:highlight>
                <a:latin typeface="Lora"/>
                <a:ea typeface="Lora"/>
                <a:cs typeface="Lora"/>
                <a:sym typeface="Lora"/>
              </a:rPr>
              <a:t>“The Barrier”), </a:t>
            </a:r>
            <a:r>
              <a:rPr lang="en" sz="1057">
                <a:solidFill>
                  <a:srgbClr val="3D4251"/>
                </a:solidFill>
                <a:highlight>
                  <a:schemeClr val="lt1"/>
                </a:highlight>
                <a:latin typeface="Lora"/>
                <a:ea typeface="Lora"/>
                <a:cs typeface="Lora"/>
                <a:sym typeface="Lora"/>
              </a:rPr>
              <a:t>Year = 2006 and beyond </a:t>
            </a:r>
            <a:endParaRPr sz="1057">
              <a:solidFill>
                <a:srgbClr val="3D4251"/>
              </a:solidFill>
              <a:highlight>
                <a:schemeClr val="lt1"/>
              </a:highlight>
              <a:latin typeface="Lora"/>
              <a:ea typeface="Lora"/>
              <a:cs typeface="Lora"/>
              <a:sym typeface="Lora"/>
            </a:endParaRPr>
          </a:p>
          <a:p>
            <a:pPr indent="-289401" lvl="0" marL="457200" rtl="0" algn="l">
              <a:lnSpc>
                <a:spcPct val="190000"/>
              </a:lnSpc>
              <a:spcBef>
                <a:spcPts val="0"/>
              </a:spcBef>
              <a:spcAft>
                <a:spcPts val="0"/>
              </a:spcAft>
              <a:buClr>
                <a:srgbClr val="3D4251"/>
              </a:buClr>
              <a:buSzPts val="958"/>
              <a:buFont typeface="Lora"/>
              <a:buChar char="●"/>
            </a:pPr>
            <a:r>
              <a:rPr lang="en" sz="957">
                <a:solidFill>
                  <a:srgbClr val="3D4251"/>
                </a:solidFill>
                <a:highlight>
                  <a:srgbClr val="FFFFFF"/>
                </a:highlight>
                <a:latin typeface="Lora"/>
                <a:ea typeface="Lora"/>
                <a:cs typeface="Lora"/>
                <a:sym typeface="Lora"/>
              </a:rPr>
              <a:t> </a:t>
            </a:r>
            <a:endParaRPr sz="957">
              <a:solidFill>
                <a:srgbClr val="3D4251"/>
              </a:solidFill>
              <a:highlight>
                <a:srgbClr val="FFFFFF"/>
              </a:highlight>
              <a:latin typeface="Lora"/>
              <a:ea typeface="Lora"/>
              <a:cs typeface="Lora"/>
              <a:sym typeface="Lora"/>
            </a:endParaRPr>
          </a:p>
          <a:p>
            <a:pPr indent="0" lvl="0" marL="457200" rtl="0" algn="l">
              <a:lnSpc>
                <a:spcPct val="190000"/>
              </a:lnSpc>
              <a:spcBef>
                <a:spcPts val="1200"/>
              </a:spcBef>
              <a:spcAft>
                <a:spcPts val="0"/>
              </a:spcAft>
              <a:buSzPts val="358"/>
              <a:buNone/>
            </a:pPr>
            <a:r>
              <a:t/>
            </a:r>
            <a:endParaRPr sz="957">
              <a:solidFill>
                <a:srgbClr val="3D4251"/>
              </a:solidFill>
              <a:highlight>
                <a:srgbClr val="FFFFFF"/>
              </a:highlight>
              <a:latin typeface="Lora"/>
              <a:ea typeface="Lora"/>
              <a:cs typeface="Lora"/>
              <a:sym typeface="Lora"/>
            </a:endParaRPr>
          </a:p>
          <a:p>
            <a:pPr indent="0" lvl="0" marL="0" rtl="0" algn="l">
              <a:lnSpc>
                <a:spcPct val="105000"/>
              </a:lnSpc>
              <a:spcBef>
                <a:spcPts val="1200"/>
              </a:spcBef>
              <a:spcAft>
                <a:spcPts val="0"/>
              </a:spcAft>
              <a:buSzPts val="358"/>
              <a:buNone/>
            </a:pPr>
            <a:r>
              <a:t/>
            </a:r>
            <a:endParaRPr sz="957">
              <a:solidFill>
                <a:srgbClr val="3D4251"/>
              </a:solidFill>
              <a:highlight>
                <a:srgbClr val="FFFFFF"/>
              </a:highlight>
              <a:latin typeface="Lora"/>
              <a:ea typeface="Lora"/>
              <a:cs typeface="Lora"/>
              <a:sym typeface="Lora"/>
            </a:endParaRPr>
          </a:p>
          <a:p>
            <a:pPr indent="0" lvl="0" marL="0" rtl="0" algn="l">
              <a:lnSpc>
                <a:spcPct val="105000"/>
              </a:lnSpc>
              <a:spcBef>
                <a:spcPts val="1200"/>
              </a:spcBef>
              <a:spcAft>
                <a:spcPts val="1200"/>
              </a:spcAft>
              <a:buSzPts val="358"/>
              <a:buNone/>
            </a:pPr>
            <a:r>
              <a:t/>
            </a:r>
            <a:endParaRPr sz="1055"/>
          </a:p>
        </p:txBody>
      </p:sp>
      <p:sp>
        <p:nvSpPr>
          <p:cNvPr id="132" name="Google Shape;132;p18"/>
          <p:cNvSpPr txBox="1"/>
          <p:nvPr/>
        </p:nvSpPr>
        <p:spPr>
          <a:xfrm>
            <a:off x="381325" y="1804000"/>
            <a:ext cx="8485500" cy="656700"/>
          </a:xfrm>
          <a:prstGeom prst="rect">
            <a:avLst/>
          </a:prstGeom>
          <a:noFill/>
          <a:ln>
            <a:noFill/>
          </a:ln>
        </p:spPr>
        <p:txBody>
          <a:bodyPr anchorCtr="0" anchor="t" bIns="91425" lIns="91425" spcFirstLastPara="1" rIns="91425" wrap="square" tIns="91425">
            <a:spAutoFit/>
          </a:bodyPr>
          <a:lstStyle/>
          <a:p>
            <a:pPr indent="-295751" lvl="0" marL="457200" rtl="0" algn="l">
              <a:lnSpc>
                <a:spcPct val="190000"/>
              </a:lnSpc>
              <a:spcBef>
                <a:spcPts val="0"/>
              </a:spcBef>
              <a:spcAft>
                <a:spcPts val="0"/>
              </a:spcAft>
              <a:buClr>
                <a:srgbClr val="3D4251"/>
              </a:buClr>
              <a:buSzPts val="1058"/>
              <a:buFont typeface="Lora"/>
              <a:buChar char="●"/>
            </a:pPr>
            <a:r>
              <a:rPr lang="en" sz="1057">
                <a:solidFill>
                  <a:srgbClr val="3D4251"/>
                </a:solidFill>
                <a:highlight>
                  <a:srgbClr val="FFFFFF"/>
                </a:highlight>
                <a:latin typeface="Lora"/>
                <a:ea typeface="Lora"/>
                <a:cs typeface="Lora"/>
                <a:sym typeface="Lora"/>
              </a:rPr>
              <a:t>Features → Genre, Country Availability (since movies are present in multiple languages), Summary, Languages, Tags, View Rating, Actor</a:t>
            </a:r>
            <a:endParaRPr sz="1057">
              <a:solidFill>
                <a:srgbClr val="3D4251"/>
              </a:solidFill>
              <a:highlight>
                <a:srgbClr val="FFFFFF"/>
              </a:highlight>
              <a:latin typeface="Lora"/>
              <a:ea typeface="Lora"/>
              <a:cs typeface="Lora"/>
              <a:sym typeface="Lora"/>
            </a:endParaRPr>
          </a:p>
        </p:txBody>
      </p:sp>
      <p:sp>
        <p:nvSpPr>
          <p:cNvPr id="133" name="Google Shape;133;p18"/>
          <p:cNvSpPr txBox="1"/>
          <p:nvPr>
            <p:ph type="title"/>
          </p:nvPr>
        </p:nvSpPr>
        <p:spPr>
          <a:xfrm>
            <a:off x="311700" y="328025"/>
            <a:ext cx="85206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t>
            </a:r>
            <a:r>
              <a:rPr lang="en"/>
              <a:t> : Content Based Filtering </a:t>
            </a:r>
            <a:endParaRPr/>
          </a:p>
        </p:txBody>
      </p:sp>
      <p:pic>
        <p:nvPicPr>
          <p:cNvPr id="134" name="Google Shape;134;p18"/>
          <p:cNvPicPr preferRelativeResize="0"/>
          <p:nvPr/>
        </p:nvPicPr>
        <p:blipFill>
          <a:blip r:embed="rId3">
            <a:alphaModFix/>
          </a:blip>
          <a:stretch>
            <a:fillRect/>
          </a:stretch>
        </p:blipFill>
        <p:spPr>
          <a:xfrm>
            <a:off x="381325" y="2512700"/>
            <a:ext cx="4623540" cy="2217525"/>
          </a:xfrm>
          <a:prstGeom prst="rect">
            <a:avLst/>
          </a:prstGeom>
          <a:noFill/>
          <a:ln>
            <a:noFill/>
          </a:ln>
        </p:spPr>
      </p:pic>
      <p:pic>
        <p:nvPicPr>
          <p:cNvPr id="135" name="Google Shape;135;p18"/>
          <p:cNvPicPr preferRelativeResize="0"/>
          <p:nvPr/>
        </p:nvPicPr>
        <p:blipFill>
          <a:blip r:embed="rId4">
            <a:alphaModFix/>
          </a:blip>
          <a:stretch>
            <a:fillRect/>
          </a:stretch>
        </p:blipFill>
        <p:spPr>
          <a:xfrm>
            <a:off x="4320550" y="2512700"/>
            <a:ext cx="4623549" cy="20870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311700" y="247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K-Nearest neighbors approach using </a:t>
            </a:r>
            <a:endParaRPr/>
          </a:p>
          <a:p>
            <a:pPr indent="0" lvl="0" marL="0" rtl="0" algn="l">
              <a:spcBef>
                <a:spcPts val="0"/>
              </a:spcBef>
              <a:spcAft>
                <a:spcPts val="0"/>
              </a:spcAft>
              <a:buNone/>
            </a:pPr>
            <a:r>
              <a:rPr lang="en"/>
              <a:t>reduced dimension</a:t>
            </a:r>
            <a:endParaRPr/>
          </a:p>
        </p:txBody>
      </p:sp>
      <p:sp>
        <p:nvSpPr>
          <p:cNvPr id="141" name="Google Shape;141;p19"/>
          <p:cNvSpPr txBox="1"/>
          <p:nvPr>
            <p:ph idx="1" type="body"/>
          </p:nvPr>
        </p:nvSpPr>
        <p:spPr>
          <a:xfrm>
            <a:off x="311700" y="1608000"/>
            <a:ext cx="8520600" cy="33390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Features used</a:t>
            </a:r>
            <a:endParaRPr/>
          </a:p>
          <a:p>
            <a:pPr indent="-317500" lvl="1" marL="914400" rtl="0" algn="l">
              <a:lnSpc>
                <a:spcPct val="150000"/>
              </a:lnSpc>
              <a:spcBef>
                <a:spcPts val="0"/>
              </a:spcBef>
              <a:spcAft>
                <a:spcPts val="0"/>
              </a:spcAft>
              <a:buSzPts val="1400"/>
              <a:buChar char="○"/>
            </a:pPr>
            <a:r>
              <a:rPr lang="en"/>
              <a:t>Genre, Languages, Country Availability, IMDb Score</a:t>
            </a:r>
            <a:endParaRPr/>
          </a:p>
          <a:p>
            <a:pPr indent="-342900" lvl="0" marL="457200" rtl="0" algn="l">
              <a:lnSpc>
                <a:spcPct val="150000"/>
              </a:lnSpc>
              <a:spcBef>
                <a:spcPts val="0"/>
              </a:spcBef>
              <a:spcAft>
                <a:spcPts val="0"/>
              </a:spcAft>
              <a:buSzPts val="1800"/>
              <a:buChar char="●"/>
            </a:pPr>
            <a:r>
              <a:rPr lang="en"/>
              <a:t>One-hot encode categorical features</a:t>
            </a:r>
            <a:endParaRPr/>
          </a:p>
          <a:p>
            <a:pPr indent="-317500" lvl="1" marL="914400" rtl="0" algn="l">
              <a:lnSpc>
                <a:spcPct val="150000"/>
              </a:lnSpc>
              <a:spcBef>
                <a:spcPts val="0"/>
              </a:spcBef>
              <a:spcAft>
                <a:spcPts val="0"/>
              </a:spcAft>
              <a:buSzPts val="1400"/>
              <a:buChar char="○"/>
            </a:pPr>
            <a:r>
              <a:rPr lang="en"/>
              <a:t>5 		361 columns</a:t>
            </a:r>
            <a:endParaRPr/>
          </a:p>
          <a:p>
            <a:pPr indent="-342900" lvl="0" marL="457200" rtl="0" algn="l">
              <a:lnSpc>
                <a:spcPct val="150000"/>
              </a:lnSpc>
              <a:spcBef>
                <a:spcPts val="0"/>
              </a:spcBef>
              <a:spcAft>
                <a:spcPts val="0"/>
              </a:spcAft>
              <a:buSzPts val="1800"/>
              <a:buChar char="●"/>
            </a:pPr>
            <a:r>
              <a:rPr lang="en"/>
              <a:t>Dimension reduction using encoded layer of autoencoder</a:t>
            </a:r>
            <a:endParaRPr/>
          </a:p>
          <a:p>
            <a:pPr indent="-317500" lvl="1" marL="914400" rtl="0" algn="l">
              <a:lnSpc>
                <a:spcPct val="150000"/>
              </a:lnSpc>
              <a:spcBef>
                <a:spcPts val="0"/>
              </a:spcBef>
              <a:spcAft>
                <a:spcPts val="0"/>
              </a:spcAft>
              <a:buSzPts val="1400"/>
              <a:buChar char="○"/>
            </a:pPr>
            <a:r>
              <a:rPr lang="en"/>
              <a:t>2 layers for encoded layer, 2 layers for decoded layer</a:t>
            </a:r>
            <a:endParaRPr/>
          </a:p>
          <a:p>
            <a:pPr indent="-342900" lvl="0" marL="457200" rtl="0" algn="l">
              <a:lnSpc>
                <a:spcPct val="150000"/>
              </a:lnSpc>
              <a:spcBef>
                <a:spcPts val="0"/>
              </a:spcBef>
              <a:spcAft>
                <a:spcPts val="0"/>
              </a:spcAft>
              <a:buSzPts val="1800"/>
              <a:buChar char="●"/>
            </a:pPr>
            <a:r>
              <a:rPr lang="en"/>
              <a:t>KNN to find 10 closest movies</a:t>
            </a:r>
            <a:endParaRPr/>
          </a:p>
        </p:txBody>
      </p:sp>
      <p:pic>
        <p:nvPicPr>
          <p:cNvPr id="142" name="Google Shape;142;p19"/>
          <p:cNvPicPr preferRelativeResize="0"/>
          <p:nvPr/>
        </p:nvPicPr>
        <p:blipFill>
          <a:blip r:embed="rId3">
            <a:alphaModFix/>
          </a:blip>
          <a:stretch>
            <a:fillRect/>
          </a:stretch>
        </p:blipFill>
        <p:spPr>
          <a:xfrm>
            <a:off x="1720375" y="2864038"/>
            <a:ext cx="238525" cy="171625"/>
          </a:xfrm>
          <a:prstGeom prst="rect">
            <a:avLst/>
          </a:prstGeom>
          <a:noFill/>
          <a:ln>
            <a:noFill/>
          </a:ln>
        </p:spPr>
      </p:pic>
      <p:pic>
        <p:nvPicPr>
          <p:cNvPr id="143" name="Google Shape;143;p19"/>
          <p:cNvPicPr preferRelativeResize="0"/>
          <p:nvPr/>
        </p:nvPicPr>
        <p:blipFill>
          <a:blip r:embed="rId4">
            <a:alphaModFix/>
          </a:blip>
          <a:stretch>
            <a:fillRect/>
          </a:stretch>
        </p:blipFill>
        <p:spPr>
          <a:xfrm>
            <a:off x="6695419" y="1003250"/>
            <a:ext cx="2098706" cy="1860800"/>
          </a:xfrm>
          <a:prstGeom prst="rect">
            <a:avLst/>
          </a:prstGeom>
          <a:noFill/>
          <a:ln>
            <a:noFill/>
          </a:ln>
        </p:spPr>
      </p:pic>
      <p:sp>
        <p:nvSpPr>
          <p:cNvPr id="144" name="Google Shape;144;p19"/>
          <p:cNvSpPr txBox="1"/>
          <p:nvPr/>
        </p:nvSpPr>
        <p:spPr>
          <a:xfrm>
            <a:off x="6850650" y="2900950"/>
            <a:ext cx="2066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Credit: Comp Three Inc</a:t>
            </a:r>
            <a:endParaRPr sz="9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KNN</a:t>
            </a:r>
            <a:endParaRPr/>
          </a:p>
        </p:txBody>
      </p:sp>
      <p:sp>
        <p:nvSpPr>
          <p:cNvPr id="150" name="Google Shape;150;p20"/>
          <p:cNvSpPr txBox="1"/>
          <p:nvPr>
            <p:ph idx="1" type="body"/>
          </p:nvPr>
        </p:nvSpPr>
        <p:spPr>
          <a:xfrm>
            <a:off x="171600" y="1228200"/>
            <a:ext cx="8800800" cy="336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1" name="Google Shape;151;p20"/>
          <p:cNvPicPr preferRelativeResize="0"/>
          <p:nvPr/>
        </p:nvPicPr>
        <p:blipFill>
          <a:blip r:embed="rId3">
            <a:alphaModFix/>
          </a:blip>
          <a:stretch>
            <a:fillRect/>
          </a:stretch>
        </p:blipFill>
        <p:spPr>
          <a:xfrm>
            <a:off x="5483263" y="1428750"/>
            <a:ext cx="2771775" cy="2286000"/>
          </a:xfrm>
          <a:prstGeom prst="rect">
            <a:avLst/>
          </a:prstGeom>
          <a:noFill/>
          <a:ln>
            <a:noFill/>
          </a:ln>
        </p:spPr>
      </p:pic>
      <p:pic>
        <p:nvPicPr>
          <p:cNvPr id="152" name="Google Shape;152;p20"/>
          <p:cNvPicPr preferRelativeResize="0"/>
          <p:nvPr/>
        </p:nvPicPr>
        <p:blipFill>
          <a:blip r:embed="rId4">
            <a:alphaModFix/>
          </a:blip>
          <a:stretch>
            <a:fillRect/>
          </a:stretch>
        </p:blipFill>
        <p:spPr>
          <a:xfrm>
            <a:off x="311700" y="1404925"/>
            <a:ext cx="3810000" cy="2333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Modified Content Based Recommender</a:t>
            </a:r>
            <a:endParaRPr/>
          </a:p>
        </p:txBody>
      </p:sp>
      <p:sp>
        <p:nvSpPr>
          <p:cNvPr id="158" name="Google Shape;158;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92500" lnSpcReduction="10000"/>
          </a:bodyPr>
          <a:lstStyle/>
          <a:p>
            <a:pPr indent="-334327" lvl="0" marL="457200" rtl="0" algn="l">
              <a:lnSpc>
                <a:spcPct val="200000"/>
              </a:lnSpc>
              <a:spcBef>
                <a:spcPts val="0"/>
              </a:spcBef>
              <a:spcAft>
                <a:spcPts val="0"/>
              </a:spcAft>
              <a:buSzPct val="100000"/>
              <a:buChar char="●"/>
            </a:pPr>
            <a:r>
              <a:rPr lang="en"/>
              <a:t>How can we improve the previously mentioned content based system?</a:t>
            </a:r>
            <a:endParaRPr/>
          </a:p>
          <a:p>
            <a:pPr indent="-334327" lvl="0" marL="457200" rtl="0" algn="l">
              <a:lnSpc>
                <a:spcPct val="200000"/>
              </a:lnSpc>
              <a:spcBef>
                <a:spcPts val="0"/>
              </a:spcBef>
              <a:spcAft>
                <a:spcPts val="0"/>
              </a:spcAft>
              <a:buSzPct val="100000"/>
              <a:buChar char="●"/>
            </a:pPr>
            <a:r>
              <a:rPr lang="en"/>
              <a:t>Impute missing values of movie summary with movie title, tags with genre and </a:t>
            </a:r>
            <a:r>
              <a:rPr lang="en"/>
              <a:t>language as english.</a:t>
            </a:r>
            <a:endParaRPr/>
          </a:p>
          <a:p>
            <a:pPr indent="-334327" lvl="0" marL="457200" rtl="0" algn="l">
              <a:lnSpc>
                <a:spcPct val="200000"/>
              </a:lnSpc>
              <a:spcBef>
                <a:spcPts val="0"/>
              </a:spcBef>
              <a:spcAft>
                <a:spcPts val="0"/>
              </a:spcAft>
              <a:buSzPct val="100000"/>
              <a:buChar char="●"/>
            </a:pPr>
            <a:r>
              <a:rPr lang="en"/>
              <a:t>Use porter stemmer to “stem” words in the description and merge all the columns into one.</a:t>
            </a:r>
            <a:endParaRPr/>
          </a:p>
          <a:p>
            <a:pPr indent="-334327" lvl="0" marL="457200" rtl="0" algn="l">
              <a:lnSpc>
                <a:spcPct val="200000"/>
              </a:lnSpc>
              <a:spcBef>
                <a:spcPts val="0"/>
              </a:spcBef>
              <a:spcAft>
                <a:spcPts val="0"/>
              </a:spcAft>
              <a:buSzPct val="100000"/>
              <a:buChar char="●"/>
            </a:pPr>
            <a:r>
              <a:rPr lang="en"/>
              <a:t>Merge attributes, Calculate Tf-Idf, cosine distances and the nearest 10 entries are recommended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